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4"/>
  </p:notesMasterIdLst>
  <p:handoutMasterIdLst>
    <p:handoutMasterId r:id="rId35"/>
  </p:handoutMasterIdLst>
  <p:sldIdLst>
    <p:sldId id="2076136272" r:id="rId6"/>
    <p:sldId id="2076136274" r:id="rId7"/>
    <p:sldId id="2076136304" r:id="rId8"/>
    <p:sldId id="2076136289" r:id="rId9"/>
    <p:sldId id="2076136305" r:id="rId10"/>
    <p:sldId id="2076136306" r:id="rId11"/>
    <p:sldId id="2076136307" r:id="rId12"/>
    <p:sldId id="2076136317" r:id="rId13"/>
    <p:sldId id="2076136308" r:id="rId14"/>
    <p:sldId id="2076136309" r:id="rId15"/>
    <p:sldId id="2076136310" r:id="rId16"/>
    <p:sldId id="2076136315" r:id="rId17"/>
    <p:sldId id="2076136316" r:id="rId18"/>
    <p:sldId id="2076136314" r:id="rId19"/>
    <p:sldId id="2076136311" r:id="rId20"/>
    <p:sldId id="2076136312" r:id="rId21"/>
    <p:sldId id="2076136313" r:id="rId22"/>
    <p:sldId id="2076136319" r:id="rId23"/>
    <p:sldId id="2076136320" r:id="rId24"/>
    <p:sldId id="2076136321" r:id="rId25"/>
    <p:sldId id="2076136322" r:id="rId26"/>
    <p:sldId id="2076136323" r:id="rId27"/>
    <p:sldId id="2076136324" r:id="rId28"/>
    <p:sldId id="2076136326" r:id="rId29"/>
    <p:sldId id="2076136325" r:id="rId30"/>
    <p:sldId id="2076136301" r:id="rId31"/>
    <p:sldId id="2076136292" r:id="rId32"/>
    <p:sldId id="2076136303" r:id="rId33"/>
  </p:sldIdLst>
  <p:sldSz cx="14630400" cy="82296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Semibold" panose="020B0702040204020203" pitchFamily="34" charset="0"/>
      <p:regular r:id="rId50"/>
      <p:bold r:id="rId51"/>
      <p:italic r:id="rId52"/>
      <p:boldItalic r:id="rId53"/>
    </p:embeddedFont>
    <p:embeddedFont>
      <p:font typeface="Segoe UI Semibold (Headings)" panose="020B060402020202020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304"/>
            <p14:sldId id="2076136289"/>
            <p14:sldId id="2076136305"/>
            <p14:sldId id="2076136306"/>
            <p14:sldId id="2076136307"/>
            <p14:sldId id="2076136317"/>
            <p14:sldId id="2076136308"/>
            <p14:sldId id="2076136309"/>
            <p14:sldId id="2076136310"/>
            <p14:sldId id="2076136315"/>
            <p14:sldId id="2076136316"/>
            <p14:sldId id="2076136314"/>
            <p14:sldId id="2076136311"/>
            <p14:sldId id="2076136312"/>
            <p14:sldId id="2076136313"/>
            <p14:sldId id="2076136319"/>
            <p14:sldId id="2076136320"/>
            <p14:sldId id="2076136321"/>
            <p14:sldId id="2076136322"/>
            <p14:sldId id="2076136323"/>
            <p14:sldId id="2076136324"/>
            <p14:sldId id="2076136326"/>
            <p14:sldId id="2076136325"/>
            <p14:sldId id="2076136301"/>
            <p14:sldId id="2076136292"/>
            <p14:sldId id="2076136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FFFFFF"/>
    <a:srgbClr val="9BF00B"/>
    <a:srgbClr val="08023F"/>
    <a:srgbClr val="001F60"/>
    <a:srgbClr val="012F91"/>
    <a:srgbClr val="002060"/>
    <a:srgbClr val="A3F6FF"/>
    <a:srgbClr val="53EDFF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3" autoAdjust="0"/>
    <p:restoredTop sz="94194" autoAdjust="0"/>
  </p:normalViewPr>
  <p:slideViewPr>
    <p:cSldViewPr snapToGrid="0" snapToObjects="1">
      <p:cViewPr varScale="1">
        <p:scale>
          <a:sx n="53" d="100"/>
          <a:sy n="53" d="100"/>
        </p:scale>
        <p:origin x="816" y="4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17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https://www.rawpixel.com/image/12057067/png-white-background-dog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https://www.shopify.com/in/retail/planogram-visual-merchandising</a:t>
            </a:r>
          </a:p>
          <a:p>
            <a:r>
              <a:rPr lang="en-IN" dirty="0"/>
              <a:t>https://www.techtarget.com/whatis/definition/planogram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7356-4CE6-AA2C-D9BA-E794F9C6A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3" name="Black, white and grays">
            <a:extLst>
              <a:ext uri="{FF2B5EF4-FFF2-40B4-BE49-F238E27FC236}">
                <a16:creationId xmlns:a16="http://schemas.microsoft.com/office/drawing/2014/main" id="{763B4123-8C96-5412-3E2B-7F95387E1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4" name="Groupe 1">
              <a:extLst>
                <a:ext uri="{FF2B5EF4-FFF2-40B4-BE49-F238E27FC236}">
                  <a16:creationId xmlns:a16="http://schemas.microsoft.com/office/drawing/2014/main" id="{D864BFAD-7832-0113-0287-EDF204116A7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7" name="object 16">
                <a:extLst>
                  <a:ext uri="{FF2B5EF4-FFF2-40B4-BE49-F238E27FC236}">
                    <a16:creationId xmlns:a16="http://schemas.microsoft.com/office/drawing/2014/main" id="{1168951A-2826-9086-011E-5AAD9118C1F3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B46159B5-08F6-7003-3FE1-108F74AC0A6D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7CEE548-AD34-2AFA-9FBB-67711751F90A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object 19">
                <a:extLst>
                  <a:ext uri="{FF2B5EF4-FFF2-40B4-BE49-F238E27FC236}">
                    <a16:creationId xmlns:a16="http://schemas.microsoft.com/office/drawing/2014/main" id="{187B8937-6A23-6474-F916-B63484A51AA5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bject 22">
                <a:extLst>
                  <a:ext uri="{FF2B5EF4-FFF2-40B4-BE49-F238E27FC236}">
                    <a16:creationId xmlns:a16="http://schemas.microsoft.com/office/drawing/2014/main" id="{39B393F5-668D-5BBF-6C3D-F2BD0E5FA273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70CEB2E-7B57-2CEB-71F2-90B2E01619F0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FB0D8AA0-1FA2-0E0B-E091-7A492259207B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E839F5AB-5D8A-8B92-5B1E-4FD479256AE4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Purple theme">
            <a:extLst>
              <a:ext uri="{FF2B5EF4-FFF2-40B4-BE49-F238E27FC236}">
                <a16:creationId xmlns:a16="http://schemas.microsoft.com/office/drawing/2014/main" id="{E3D77993-0AEA-65BF-959D-6401AE4C8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5" name="object 94">
              <a:extLst>
                <a:ext uri="{FF2B5EF4-FFF2-40B4-BE49-F238E27FC236}">
                  <a16:creationId xmlns:a16="http://schemas.microsoft.com/office/drawing/2014/main" id="{1A37BCD9-F96A-2AD6-715B-6BBFB797E695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object 96">
              <a:extLst>
                <a:ext uri="{FF2B5EF4-FFF2-40B4-BE49-F238E27FC236}">
                  <a16:creationId xmlns:a16="http://schemas.microsoft.com/office/drawing/2014/main" id="{1C3E7D6A-9B7D-1DE2-11BD-42A6393A7514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object 95">
              <a:extLst>
                <a:ext uri="{FF2B5EF4-FFF2-40B4-BE49-F238E27FC236}">
                  <a16:creationId xmlns:a16="http://schemas.microsoft.com/office/drawing/2014/main" id="{678BF1B2-8BAA-5FA7-0C8A-0724AC440BE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object 55">
              <a:extLst>
                <a:ext uri="{FF2B5EF4-FFF2-40B4-BE49-F238E27FC236}">
                  <a16:creationId xmlns:a16="http://schemas.microsoft.com/office/drawing/2014/main" id="{CB93E14D-FF90-D580-C7AF-E10BD535BD26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A0A0949A-817E-BCD1-07B7-8B4267CEA78F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Teal theme">
            <a:extLst>
              <a:ext uri="{FF2B5EF4-FFF2-40B4-BE49-F238E27FC236}">
                <a16:creationId xmlns:a16="http://schemas.microsoft.com/office/drawing/2014/main" id="{E3115BFF-932A-5614-0C60-D9BD9052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4" name="object 74">
              <a:extLst>
                <a:ext uri="{FF2B5EF4-FFF2-40B4-BE49-F238E27FC236}">
                  <a16:creationId xmlns:a16="http://schemas.microsoft.com/office/drawing/2014/main" id="{7EC442C8-E3C1-4E50-7944-3F0442136A2C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76">
              <a:extLst>
                <a:ext uri="{FF2B5EF4-FFF2-40B4-BE49-F238E27FC236}">
                  <a16:creationId xmlns:a16="http://schemas.microsoft.com/office/drawing/2014/main" id="{071D9C44-5339-BDF4-7AD2-1EE9DFDD9DAA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75">
              <a:extLst>
                <a:ext uri="{FF2B5EF4-FFF2-40B4-BE49-F238E27FC236}">
                  <a16:creationId xmlns:a16="http://schemas.microsoft.com/office/drawing/2014/main" id="{A3A514B0-E1C8-8288-4C3A-C1588321D996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905C18DA-D167-70DD-5EE3-8DF91DE99F7F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8" name="object 55">
              <a:extLst>
                <a:ext uri="{FF2B5EF4-FFF2-40B4-BE49-F238E27FC236}">
                  <a16:creationId xmlns:a16="http://schemas.microsoft.com/office/drawing/2014/main" id="{B1FEC0B5-5D5F-C288-D61B-F0EF094B1DEF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9" name="Green theme">
            <a:extLst>
              <a:ext uri="{FF2B5EF4-FFF2-40B4-BE49-F238E27FC236}">
                <a16:creationId xmlns:a16="http://schemas.microsoft.com/office/drawing/2014/main" id="{34E2F5FC-75DD-FA84-FEB2-7DF75567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86294BE6-8043-C78F-FA22-BDB8B96455D4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85F67468-5A00-5357-B56C-0AEE9120F6AD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9D17ED7B-75BE-BDAE-CCDD-0841C32CFC25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9EA0AD25-6B90-DBD7-0EFB-8C6EFC9A4068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4" name="object 55">
              <a:extLst>
                <a:ext uri="{FF2B5EF4-FFF2-40B4-BE49-F238E27FC236}">
                  <a16:creationId xmlns:a16="http://schemas.microsoft.com/office/drawing/2014/main" id="{6E3405DF-00DB-B70C-A383-CA46F2263F9E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Yellow theme">
            <a:extLst>
              <a:ext uri="{FF2B5EF4-FFF2-40B4-BE49-F238E27FC236}">
                <a16:creationId xmlns:a16="http://schemas.microsoft.com/office/drawing/2014/main" id="{A8235C3A-7AB9-A9E4-8ED1-BA13F5E51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36" name="object 54">
              <a:extLst>
                <a:ext uri="{FF2B5EF4-FFF2-40B4-BE49-F238E27FC236}">
                  <a16:creationId xmlns:a16="http://schemas.microsoft.com/office/drawing/2014/main" id="{A0FC6DE9-DB1A-17AC-B5C1-7CA0A57CE2A2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56">
              <a:extLst>
                <a:ext uri="{FF2B5EF4-FFF2-40B4-BE49-F238E27FC236}">
                  <a16:creationId xmlns:a16="http://schemas.microsoft.com/office/drawing/2014/main" id="{6A019A45-D825-BC1B-6E45-9E5B5ACCB36B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BC8BA9AA-B956-A7B2-04C2-202906CB138D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8AE88207-29A3-4A26-A782-409A59D22561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0" name="object 55">
              <a:extLst>
                <a:ext uri="{FF2B5EF4-FFF2-40B4-BE49-F238E27FC236}">
                  <a16:creationId xmlns:a16="http://schemas.microsoft.com/office/drawing/2014/main" id="{A629E45D-CDCC-1553-0AC8-9AF078B66B8F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1" name="Orange theme">
            <a:extLst>
              <a:ext uri="{FF2B5EF4-FFF2-40B4-BE49-F238E27FC236}">
                <a16:creationId xmlns:a16="http://schemas.microsoft.com/office/drawing/2014/main" id="{2333F415-FB03-6649-2D34-870BBB33A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2" name="object 54">
              <a:extLst>
                <a:ext uri="{FF2B5EF4-FFF2-40B4-BE49-F238E27FC236}">
                  <a16:creationId xmlns:a16="http://schemas.microsoft.com/office/drawing/2014/main" id="{FA85CAAF-2F13-3652-9E6C-F170684F9D32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6">
              <a:extLst>
                <a:ext uri="{FF2B5EF4-FFF2-40B4-BE49-F238E27FC236}">
                  <a16:creationId xmlns:a16="http://schemas.microsoft.com/office/drawing/2014/main" id="{D56D92BA-B1E1-FEE1-9255-F87B96B48B66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EF26EA20-367E-636D-58C0-2BD299AF6721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749C3B11-B351-F5F5-BEF0-25D4954EE5B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6" name="object 55">
              <a:extLst>
                <a:ext uri="{FF2B5EF4-FFF2-40B4-BE49-F238E27FC236}">
                  <a16:creationId xmlns:a16="http://schemas.microsoft.com/office/drawing/2014/main" id="{C5B01B0C-AF65-1CA5-34C3-2B237449B4F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47" name="Other colors title">
            <a:extLst>
              <a:ext uri="{FF2B5EF4-FFF2-40B4-BE49-F238E27FC236}">
                <a16:creationId xmlns:a16="http://schemas.microsoft.com/office/drawing/2014/main" id="{AABC0E5A-C3C0-9416-CF5B-24EF02C1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8" name="Blue theme">
            <a:extLst>
              <a:ext uri="{FF2B5EF4-FFF2-40B4-BE49-F238E27FC236}">
                <a16:creationId xmlns:a16="http://schemas.microsoft.com/office/drawing/2014/main" id="{38EC902F-6EEB-6164-C60F-73FABF248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49" name="object 74">
              <a:extLst>
                <a:ext uri="{FF2B5EF4-FFF2-40B4-BE49-F238E27FC236}">
                  <a16:creationId xmlns:a16="http://schemas.microsoft.com/office/drawing/2014/main" id="{A5007C87-AC02-FDDD-BC59-69FFBB2E30EC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76">
              <a:extLst>
                <a:ext uri="{FF2B5EF4-FFF2-40B4-BE49-F238E27FC236}">
                  <a16:creationId xmlns:a16="http://schemas.microsoft.com/office/drawing/2014/main" id="{39DF5939-7679-8C1C-8394-1C7BDD3ADE9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6DFC9F24-6BAB-FB1D-9EA6-B6876FE30EF2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2" name="object 55">
              <a:extLst>
                <a:ext uri="{FF2B5EF4-FFF2-40B4-BE49-F238E27FC236}">
                  <a16:creationId xmlns:a16="http://schemas.microsoft.com/office/drawing/2014/main" id="{4AC59D27-FE72-32F5-2E83-BDA529F3FD56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3" name="Primary colors title">
            <a:extLst>
              <a:ext uri="{FF2B5EF4-FFF2-40B4-BE49-F238E27FC236}">
                <a16:creationId xmlns:a16="http://schemas.microsoft.com/office/drawing/2014/main" id="{F979AF09-43B4-C7F6-0FEE-5DD44BEE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4" name="object 75">
            <a:extLst>
              <a:ext uri="{FF2B5EF4-FFF2-40B4-BE49-F238E27FC236}">
                <a16:creationId xmlns:a16="http://schemas.microsoft.com/office/drawing/2014/main" id="{E764EF9B-D7EA-BE9B-8A39-42757145845C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55" name="Primary colors title">
            <a:extLst>
              <a:ext uri="{FF2B5EF4-FFF2-40B4-BE49-F238E27FC236}">
                <a16:creationId xmlns:a16="http://schemas.microsoft.com/office/drawing/2014/main" id="{C7403A17-4024-6652-CD8F-2E5CE5EA6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56" name="object 75">
            <a:extLst>
              <a:ext uri="{FF2B5EF4-FFF2-40B4-BE49-F238E27FC236}">
                <a16:creationId xmlns:a16="http://schemas.microsoft.com/office/drawing/2014/main" id="{A105A8DE-9D1D-4044-046E-01B80311BCDA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B7A923-9B6E-FD04-ED65-AFFE059F99B6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A98D30-C05B-0DFC-3F11-D8F591E23496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3CE5AC-1DE4-B699-2F13-8759113B136D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EFA09F-78F1-C16E-DF0E-C6483282A348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chemeClr val="bg1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2" name="Picture 6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FB0A4DC1-B271-7CF4-E273-B21ECC7C29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9012AE-7794-9494-10C2-4D73B3A2F7B6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5219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F8A4A-A534-7618-A217-3B3D0EC0CD0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4E619417-31AB-C7F5-EF4D-9CC4FE285FAB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5" name="Trapezium 46">
              <a:extLst>
                <a:ext uri="{FF2B5EF4-FFF2-40B4-BE49-F238E27FC236}">
                  <a16:creationId xmlns:a16="http://schemas.microsoft.com/office/drawing/2014/main" id="{175989A8-5F58-A334-3C1C-43EE095DFD63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BB81072A-45E1-2364-6207-2E666CA071A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CF46CE-7C90-939B-13BA-B2F09161642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7672CC42-E2FE-3940-3994-5D6AB6162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0558D6-28A3-DDF6-54C7-BE35E7DEE1C7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22659BA2-EE20-D7BE-7332-ADE4E819C06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0E54FD5B-B43C-C0FC-6514-FE017FFF085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CFBC29F-491A-53F4-9DA5-B9ABBBB8B4B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494E00-82D2-2B85-F06D-77D097E72F91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C16745EC-8CC0-C9FF-32E2-D69604FE2A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77FAE4-E7DB-6820-27A3-CF853E2B5C18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6D904F0B-9726-2F4B-DA15-078ECF15580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07F19BC8-EC86-412D-5B9F-F854CD6F8EAC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DD7A266B-9703-3944-299A-1C91ADF61CC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502A69-2C47-B3AA-F2D4-B5BB6B00E90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8E7884A5-3A7C-DA8B-490B-82E597251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9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4" name="Black, white and grays">
            <a:extLst>
              <a:ext uri="{FF2B5EF4-FFF2-40B4-BE49-F238E27FC236}">
                <a16:creationId xmlns:a16="http://schemas.microsoft.com/office/drawing/2014/main" id="{99704C01-C0DA-C0E9-3DBD-4BCA42A3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9" name="Groupe 1">
              <a:extLst>
                <a:ext uri="{FF2B5EF4-FFF2-40B4-BE49-F238E27FC236}">
                  <a16:creationId xmlns:a16="http://schemas.microsoft.com/office/drawing/2014/main" id="{430B5C7E-CECB-B0A5-CD18-FC8457DD5BE0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432772CE-A798-CAB1-CA7C-7A1A6335A9DE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50D10AE0-CB4B-20C2-4DC9-3E7E58E2CC9E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C2F68B9A-B1AF-885C-BB9A-027970395D83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C4D138CF-4E12-9661-8C12-532A3B8C5478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object 22">
                <a:extLst>
                  <a:ext uri="{FF2B5EF4-FFF2-40B4-BE49-F238E27FC236}">
                    <a16:creationId xmlns:a16="http://schemas.microsoft.com/office/drawing/2014/main" id="{B1896FBE-4A5B-9A88-A066-D52AFA4006AB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object 22">
                <a:extLst>
                  <a:ext uri="{FF2B5EF4-FFF2-40B4-BE49-F238E27FC236}">
                    <a16:creationId xmlns:a16="http://schemas.microsoft.com/office/drawing/2014/main" id="{C0114C3A-1B1A-BD45-982D-47B42B6E4DA1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8F613FE-E45F-3AB9-30A8-464D9A284832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E329F23-2EEB-21CF-6293-873AF0A53D08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Purple theme">
            <a:extLst>
              <a:ext uri="{FF2B5EF4-FFF2-40B4-BE49-F238E27FC236}">
                <a16:creationId xmlns:a16="http://schemas.microsoft.com/office/drawing/2014/main" id="{5E6886BC-02F4-0BD2-3779-A18573F33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23" name="object 94">
              <a:extLst>
                <a:ext uri="{FF2B5EF4-FFF2-40B4-BE49-F238E27FC236}">
                  <a16:creationId xmlns:a16="http://schemas.microsoft.com/office/drawing/2014/main" id="{C62F4895-06C0-5779-1267-37F721C6D4B1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object 96">
              <a:extLst>
                <a:ext uri="{FF2B5EF4-FFF2-40B4-BE49-F238E27FC236}">
                  <a16:creationId xmlns:a16="http://schemas.microsoft.com/office/drawing/2014/main" id="{04E525BB-F48A-84DD-B8AB-0C37FA673ED0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95">
              <a:extLst>
                <a:ext uri="{FF2B5EF4-FFF2-40B4-BE49-F238E27FC236}">
                  <a16:creationId xmlns:a16="http://schemas.microsoft.com/office/drawing/2014/main" id="{B3F0FEA4-2EA6-CB74-0F86-B48D455AB07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55">
              <a:extLst>
                <a:ext uri="{FF2B5EF4-FFF2-40B4-BE49-F238E27FC236}">
                  <a16:creationId xmlns:a16="http://schemas.microsoft.com/office/drawing/2014/main" id="{33743595-2E62-2509-6503-C252F6FC9590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B617390C-0AF7-602C-7991-A3A065DA1915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8" name="Teal theme">
            <a:extLst>
              <a:ext uri="{FF2B5EF4-FFF2-40B4-BE49-F238E27FC236}">
                <a16:creationId xmlns:a16="http://schemas.microsoft.com/office/drawing/2014/main" id="{79284ED7-FD43-D954-CA3F-A9EBA42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9" name="object 74">
              <a:extLst>
                <a:ext uri="{FF2B5EF4-FFF2-40B4-BE49-F238E27FC236}">
                  <a16:creationId xmlns:a16="http://schemas.microsoft.com/office/drawing/2014/main" id="{F6654560-2ECE-24F7-1D67-4E4892587D72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object 76">
              <a:extLst>
                <a:ext uri="{FF2B5EF4-FFF2-40B4-BE49-F238E27FC236}">
                  <a16:creationId xmlns:a16="http://schemas.microsoft.com/office/drawing/2014/main" id="{D91F7EA3-5882-D12D-A3C0-AAF5C13A3849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75">
              <a:extLst>
                <a:ext uri="{FF2B5EF4-FFF2-40B4-BE49-F238E27FC236}">
                  <a16:creationId xmlns:a16="http://schemas.microsoft.com/office/drawing/2014/main" id="{A80601C0-15E7-30EB-C53C-32D83FE4CBC1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8BF4647C-97FC-A77F-A188-F011E7E6BC35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7D24A4E7-F198-E438-9EAF-6D21BE65F494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FDFA308B-8551-4AAA-21A2-2E6C6AA1D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69B23CF-53BA-F543-8288-B99B95A70087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0DBCD24C-C832-9400-F48A-C8ACF206B550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8D6E807-FB33-88BA-D495-662CE13019A6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2E80A52F-BA0A-6AAD-453F-0A033B0B3470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F4A51BD8-D010-4A45-F6D3-5549F419DB9D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0" name="Yellow theme">
            <a:extLst>
              <a:ext uri="{FF2B5EF4-FFF2-40B4-BE49-F238E27FC236}">
                <a16:creationId xmlns:a16="http://schemas.microsoft.com/office/drawing/2014/main" id="{DB9A976A-C091-33CA-0F69-E39346C6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41" name="object 54">
              <a:extLst>
                <a:ext uri="{FF2B5EF4-FFF2-40B4-BE49-F238E27FC236}">
                  <a16:creationId xmlns:a16="http://schemas.microsoft.com/office/drawing/2014/main" id="{1A0E9964-5B62-E561-E593-0CEF891A60BE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2161F09E-E3C2-6B2D-7CC3-DA40DE5C138F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E698B8D1-8E1A-E6BC-15D0-F8095A7BE52C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6FFA3210-42C5-9C60-B4E2-85CE121B7F8A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DAA2F64A-7C30-74E8-2958-5F603F14D140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6" name="Orange theme">
            <a:extLst>
              <a:ext uri="{FF2B5EF4-FFF2-40B4-BE49-F238E27FC236}">
                <a16:creationId xmlns:a16="http://schemas.microsoft.com/office/drawing/2014/main" id="{A6279C36-BAF1-C3EF-42D9-2A51C823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6C4762BB-0808-964E-17CA-C9F0D6E7E82D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object 56">
              <a:extLst>
                <a:ext uri="{FF2B5EF4-FFF2-40B4-BE49-F238E27FC236}">
                  <a16:creationId xmlns:a16="http://schemas.microsoft.com/office/drawing/2014/main" id="{652DFCD6-A888-DB99-3BEB-2AAB6BA776D3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object 55">
              <a:extLst>
                <a:ext uri="{FF2B5EF4-FFF2-40B4-BE49-F238E27FC236}">
                  <a16:creationId xmlns:a16="http://schemas.microsoft.com/office/drawing/2014/main" id="{021481EE-8852-D5C8-E0D9-0D0C8FD4B4F2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2874F3E1-BD83-E273-C08C-8048DE955D93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260B64F8-0420-8983-667F-BC7EA4052182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52" name="Other colors title">
            <a:extLst>
              <a:ext uri="{FF2B5EF4-FFF2-40B4-BE49-F238E27FC236}">
                <a16:creationId xmlns:a16="http://schemas.microsoft.com/office/drawing/2014/main" id="{05AA5A45-891A-7D5F-7762-E508B694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53" name="Blue theme">
            <a:extLst>
              <a:ext uri="{FF2B5EF4-FFF2-40B4-BE49-F238E27FC236}">
                <a16:creationId xmlns:a16="http://schemas.microsoft.com/office/drawing/2014/main" id="{DADE13C6-DC20-B365-3C45-203F2A21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A75B6C4A-7444-62BA-4896-0E437B971911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object 76">
              <a:extLst>
                <a:ext uri="{FF2B5EF4-FFF2-40B4-BE49-F238E27FC236}">
                  <a16:creationId xmlns:a16="http://schemas.microsoft.com/office/drawing/2014/main" id="{21E00644-FB36-2448-919F-A965A22E292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758A3F37-5149-4033-D659-EA1EA3AF6387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3777C192-C973-BE90-EA4B-FBA2057EA97E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8" name="Primary colors title">
            <a:extLst>
              <a:ext uri="{FF2B5EF4-FFF2-40B4-BE49-F238E27FC236}">
                <a16:creationId xmlns:a16="http://schemas.microsoft.com/office/drawing/2014/main" id="{2066EC80-F903-178E-5FBC-50C9FA44B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5FE1D61E-FC0D-4033-0B5A-6684102D18F9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60" name="Primary colors title">
            <a:extLst>
              <a:ext uri="{FF2B5EF4-FFF2-40B4-BE49-F238E27FC236}">
                <a16:creationId xmlns:a16="http://schemas.microsoft.com/office/drawing/2014/main" id="{56E0483E-1C97-1208-F865-753001B16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AD6B800C-CD09-430D-7E9E-2D3C80D358D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85F6F8-51B0-4240-EF37-E0D2CE8509F7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1BA2FC-8AF1-B2C2-5E72-D4136E26278B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F7936-8339-D24B-37E6-9BEE083BB760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29E155-5FD6-6B72-F939-D71D1A527AEC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rgbClr val="08023F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5" name="Picture 6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AC92EE5B-FB51-957C-8FAB-E91012C4A4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0EEB10-C86D-06C3-81B6-2477F09BF0F8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2121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F82810-C8CB-F0F0-B59E-CF2E6B0E6F1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245748DB-AA3E-9250-7A06-E2B02465A41C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F5F2A2A-8216-0A16-444A-7E76FD167EA7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0B5B321-63EB-0DDC-6A3B-5310DEC622D7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F0EAC-02F0-0F1F-06FB-5C067ED6A844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649C41C2-83CC-A581-C1F9-34C8F19D50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A041E-9CFF-756C-ED19-E4C4B6F26BDE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3FFF1183-FEF6-D084-E529-ECE10CDC558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712DDFB-C18E-00A8-B733-1F60701E47D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B129C50-17E3-37CC-F943-4D49870B883F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BE42F-981D-420F-431F-5C732792ECE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6C340EE3-3251-81C4-F6D7-3B2B34B46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9992D-EB57-C262-2D27-00A58A8804F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7849C423-B918-D445-6FE7-2170AC4D30A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6F18C51-DC8A-5284-977E-15B5F71C6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AE796094-3CFE-079C-5468-41DADF772E6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D24854-9E00-AF86-7E70-33E782D0090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50944213-3CE8-1DA9-DA65-9516BCEF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F20F6-2F98-FB37-666A-8C296DC8FCE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5" name="Trapezium 1">
              <a:extLst>
                <a:ext uri="{FF2B5EF4-FFF2-40B4-BE49-F238E27FC236}">
                  <a16:creationId xmlns:a16="http://schemas.microsoft.com/office/drawing/2014/main" id="{ADB933AF-7900-E68D-DB51-4E5F0D62AA1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0638E935-7EE5-7DE9-267F-1A40F7D6287B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49A637C6-9122-A8F8-61C3-F50A83319159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C2B428-04D4-B6D5-A3B3-779CD04408B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AB72D06E-E37D-E72A-F15E-0CE176296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DA1E7-A3F9-B64F-AF34-8F407D58A4E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CD14616A-488B-403F-3EA9-11A58BA8C6F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201A71B-9AE7-D2B7-3E95-03C9D142F2E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2896677-5E74-DE89-6A75-4EC981C2DFB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44B6B-5746-4C2D-3B73-1343A907FFB9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01D20ACE-E99C-A307-9D52-A75E3D112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EA258-9EDA-13E0-B88D-BEF413B6549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1E0909D9-213E-2E5B-1457-6EF5F7BC538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988C55CE-9303-ECA0-8D4E-F47BD2F15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F466324-1F04-B0C2-B6B9-91309BB87C5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1DDA-356D-3136-09A5-FFD7F7D8D12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E23F535E-4B13-3F63-8E75-96DC18F623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nner with a logo&#10;&#10;Description automatically generated">
            <a:extLst>
              <a:ext uri="{FF2B5EF4-FFF2-40B4-BE49-F238E27FC236}">
                <a16:creationId xmlns:a16="http://schemas.microsoft.com/office/drawing/2014/main" id="{0DAFB22E-E019-4165-17D3-52A6916C5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DB141E-A264-4D05-5427-D3BECDCFA12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1AD64933-3469-83D9-D3A6-3470CC135FB7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34B5F686-4C71-C10B-3E3C-222B736380B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956176C2-8842-0AA9-46BE-641B81A5CECA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F4D630-5451-56F2-669C-0C4465EE181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78575F5A-634D-3565-6097-21C12F423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477D35-1A41-D2DC-B167-3B314445BEE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3" name="Trapezium 1">
              <a:extLst>
                <a:ext uri="{FF2B5EF4-FFF2-40B4-BE49-F238E27FC236}">
                  <a16:creationId xmlns:a16="http://schemas.microsoft.com/office/drawing/2014/main" id="{0BBCA774-C7A0-064A-4979-00D0EE6C77F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4" name="Trapezium 46">
              <a:extLst>
                <a:ext uri="{FF2B5EF4-FFF2-40B4-BE49-F238E27FC236}">
                  <a16:creationId xmlns:a16="http://schemas.microsoft.com/office/drawing/2014/main" id="{07176A7D-9BA4-4151-D264-641DEED1334C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5" name="Trapezium 46">
              <a:extLst>
                <a:ext uri="{FF2B5EF4-FFF2-40B4-BE49-F238E27FC236}">
                  <a16:creationId xmlns:a16="http://schemas.microsoft.com/office/drawing/2014/main" id="{0AD893B0-277B-BEFE-769C-A94ED760644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 descr="A white banner with a logo&#10;&#10;Description automatically generated">
            <a:extLst>
              <a:ext uri="{FF2B5EF4-FFF2-40B4-BE49-F238E27FC236}">
                <a16:creationId xmlns:a16="http://schemas.microsoft.com/office/drawing/2014/main" id="{B4AF1179-7755-A711-DF55-842B92D3EB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7CCD95-F282-2943-3F01-06FFE9DECE3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C97F0308-B490-4AA7-5EA0-AF5DEB700C2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40B1B32B-AD9B-5C8F-913D-9384685F7932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572805CD-424D-10CF-2B0C-9FD061CAE81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0D833-697E-FC54-D8DA-B9B3883BAA7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CC767B5-B08F-76E7-5C5D-9946EB50A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189262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50212-EE04-1DDB-DF3F-89AFAED5346B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0CD10D1-3807-2777-72F9-4F67411AC52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D67251D8-24B1-D442-637B-A7000595B895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E2F8D233-3E7F-ED4A-6B28-64921A960B3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E4DEED-C0F5-CB91-B9AF-B9862527B45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 descr="A white banner with a logo&#10;&#10;Description automatically generated">
            <a:extLst>
              <a:ext uri="{FF2B5EF4-FFF2-40B4-BE49-F238E27FC236}">
                <a16:creationId xmlns:a16="http://schemas.microsoft.com/office/drawing/2014/main" id="{15E5B9E0-7FE5-3C8F-A750-EB090B3C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2A54C-56D0-F9A4-3423-F4D3E7DBB7D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5BED4AA-BF71-6537-33DC-FD11AA40FB0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3B54593F-3777-1652-B6E0-4220E5B375B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E1D22723-4CCF-C4CA-4359-3F7A21AC166C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EB145D-1005-3021-7D04-D11478FD984B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6EE24A8-B93B-89DF-61E2-BDFA25611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50" y="498230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F32DAD-379D-30D9-D94D-8A1EDDA99C0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C5883E62-EE6B-36D8-2A90-5848EB2B07E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7065DA45-7613-4798-556B-654B15A6531D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01A0F7C4-CCC4-A0AF-BD12-522B0D31C79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9D77B-0583-EA0B-080A-FDF634CD05E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B983C4BE-8851-4775-730D-68E07E3D57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58C17-F879-F5CB-B131-D85D440CE46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9" name="Trapezium 1">
              <a:extLst>
                <a:ext uri="{FF2B5EF4-FFF2-40B4-BE49-F238E27FC236}">
                  <a16:creationId xmlns:a16="http://schemas.microsoft.com/office/drawing/2014/main" id="{7DEADA67-8222-8777-029E-6EC387641EC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0" name="Trapezium 46">
              <a:extLst>
                <a:ext uri="{FF2B5EF4-FFF2-40B4-BE49-F238E27FC236}">
                  <a16:creationId xmlns:a16="http://schemas.microsoft.com/office/drawing/2014/main" id="{5347AB62-9658-36F1-FFE2-12F9237EA294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D22475F-23B7-17E3-55FE-A53329E5FBC5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A21A1C-3EBF-4509-A92D-96A00F24942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984A741A-1295-9AC2-8999-5681C4A9F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AECAC-0571-13BE-34A8-182CBDDB7A27}"/>
              </a:ext>
            </a:extLst>
          </p:cNvPr>
          <p:cNvSpPr txBox="1"/>
          <p:nvPr userDrawn="1"/>
        </p:nvSpPr>
        <p:spPr>
          <a:xfrm>
            <a:off x="351130" y="7139144"/>
            <a:ext cx="7022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7C342CA8-A447-4C77-BFC5-60BC844AEEF2}" type="slidenum">
              <a:rPr lang="en-IN" sz="1800" smtClean="0">
                <a:solidFill>
                  <a:schemeClr val="bg1"/>
                </a:solidFill>
              </a:rPr>
              <a:t>‹#›</a:t>
            </a:fld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42" r:id="rId2"/>
    <p:sldLayoutId id="2147484105" r:id="rId3"/>
    <p:sldLayoutId id="2147484108" r:id="rId4"/>
    <p:sldLayoutId id="2147484106" r:id="rId5"/>
    <p:sldLayoutId id="2147484044" r:id="rId6"/>
    <p:sldLayoutId id="2147484093" r:id="rId7"/>
    <p:sldLayoutId id="2147484091" r:id="rId8"/>
    <p:sldLayoutId id="2147484051" r:id="rId9"/>
    <p:sldLayoutId id="2147484092" r:id="rId10"/>
    <p:sldLayoutId id="2147484094" r:id="rId11"/>
    <p:sldLayoutId id="2147484048" r:id="rId12"/>
  </p:sldLayoutIdLst>
  <p:hf hdr="0" ft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ft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-100062"/>
            <a:ext cx="10028809" cy="1196610"/>
          </a:xfrm>
        </p:spPr>
        <p:txBody>
          <a:bodyPr/>
          <a:lstStyle/>
          <a:p>
            <a:r>
              <a:rPr lang="en-US" dirty="0"/>
              <a:t>Business challenges in planogram design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387798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Roles: Category Manager and Store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Competing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Frequent changes based on seasons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Travel to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/>
              <a:t>Labour</a:t>
            </a:r>
            <a:r>
              <a:rPr lang="en-US" sz="3600" dirty="0"/>
              <a:t> for moving items and furniture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Multiple business priorities: Revenue, Margin, Visibility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3518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11216033" cy="598305"/>
          </a:xfrm>
        </p:spPr>
        <p:txBody>
          <a:bodyPr/>
          <a:lstStyle/>
          <a:p>
            <a:r>
              <a:rPr lang="en-US" dirty="0"/>
              <a:t>Designing planograms using Generative AI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51090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Prompt for Planogram Design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Product dimensions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Shelf dimensions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Product names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Business priority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High complexity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Hard coded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Limit to how much data can be provided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Data relationships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4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F4162-628C-D498-B465-B936A2F2E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5293757"/>
          </a:xfrm>
        </p:spPr>
        <p:txBody>
          <a:bodyPr/>
          <a:lstStyle/>
          <a:p>
            <a:r>
              <a:rPr lang="en-US" dirty="0"/>
              <a:t>You are an expert planogram designer. I need your help in designing a planogram for a shelf, in a Retail Store in Bangalore.  The shelf is in the chocolates aisle. The shelf has 5 columns and 4 rows. Each cell in the shelf can hold one chocolate box. So the shelf can hold a total of 5 x 4 = 20 chocolate boxes. The chocolate boxes are </a:t>
            </a:r>
            <a:r>
              <a:rPr lang="en-US" dirty="0" err="1">
                <a:solidFill>
                  <a:srgbClr val="50E6FF"/>
                </a:solidFill>
              </a:rPr>
              <a:t>BarOne</a:t>
            </a:r>
            <a:r>
              <a:rPr lang="en-US" dirty="0">
                <a:solidFill>
                  <a:srgbClr val="50E6FF"/>
                </a:solidFill>
              </a:rPr>
              <a:t>, KitKat, Munch and Milky bar</a:t>
            </a:r>
            <a:r>
              <a:rPr lang="en-US" dirty="0"/>
              <a:t>. Munch has the highest market share</a:t>
            </a:r>
            <a:r>
              <a:rPr lang="en-US" dirty="0">
                <a:solidFill>
                  <a:srgbClr val="50E6FF"/>
                </a:solidFill>
              </a:rPr>
              <a:t>. </a:t>
            </a:r>
            <a:r>
              <a:rPr lang="en-US" dirty="0" err="1">
                <a:solidFill>
                  <a:srgbClr val="50E6FF"/>
                </a:solidFill>
              </a:rPr>
              <a:t>Milkybar</a:t>
            </a:r>
            <a:r>
              <a:rPr lang="en-US" dirty="0">
                <a:solidFill>
                  <a:srgbClr val="50E6FF"/>
                </a:solidFill>
              </a:rPr>
              <a:t> </a:t>
            </a:r>
            <a:r>
              <a:rPr lang="en-US" dirty="0"/>
              <a:t>has the </a:t>
            </a:r>
            <a:r>
              <a:rPr lang="en-US" dirty="0">
                <a:solidFill>
                  <a:srgbClr val="FFC000"/>
                </a:solidFill>
              </a:rPr>
              <a:t>highest margin share</a:t>
            </a:r>
            <a:r>
              <a:rPr lang="en-US" dirty="0"/>
              <a:t>. </a:t>
            </a:r>
            <a:r>
              <a:rPr lang="en-US" dirty="0">
                <a:solidFill>
                  <a:srgbClr val="50E6FF"/>
                </a:solidFill>
              </a:rPr>
              <a:t>KitKat</a:t>
            </a:r>
            <a:r>
              <a:rPr lang="en-US" dirty="0"/>
              <a:t> is a core product. And </a:t>
            </a:r>
            <a:r>
              <a:rPr lang="en-US" dirty="0" err="1">
                <a:solidFill>
                  <a:srgbClr val="50E6FF"/>
                </a:solidFill>
              </a:rPr>
              <a:t>BarOne</a:t>
            </a:r>
            <a:r>
              <a:rPr lang="en-US" dirty="0"/>
              <a:t> is a newly launch product. I want to </a:t>
            </a:r>
            <a:r>
              <a:rPr lang="en-US" dirty="0">
                <a:solidFill>
                  <a:srgbClr val="FFC000"/>
                </a:solidFill>
              </a:rPr>
              <a:t>prioritize sales margin</a:t>
            </a:r>
            <a:r>
              <a:rPr lang="en-US" dirty="0"/>
              <a:t>. It is very important that the returned planogram should be in the format given below. Do not leave any cell empty. Can you help me with the planogram design ?</a:t>
            </a:r>
            <a:br>
              <a:rPr lang="en-US" dirty="0"/>
            </a:br>
            <a:br>
              <a:rPr lang="en-US" dirty="0"/>
            </a:br>
            <a:r>
              <a:rPr lang="fi-FI" sz="2000" dirty="0"/>
              <a:t>[["AAA",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3EE49-1122-39CF-F4A1-7DF4F8A4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5769629" cy="598305"/>
          </a:xfrm>
        </p:spPr>
        <p:txBody>
          <a:bodyPr/>
          <a:lstStyle/>
          <a:p>
            <a:r>
              <a:rPr lang="en-US" dirty="0"/>
              <a:t>Sample prompt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58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27DFD-5F33-7CB2-72D0-BCEAE744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27" y="176682"/>
            <a:ext cx="9669487" cy="78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5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268238"/>
            <a:ext cx="11216033" cy="1196610"/>
          </a:xfrm>
        </p:spPr>
        <p:txBody>
          <a:bodyPr/>
          <a:lstStyle/>
          <a:p>
            <a:r>
              <a:rPr lang="en-US" dirty="0"/>
              <a:t>Challenges in Planogram design: </a:t>
            </a:r>
            <a:br>
              <a:rPr lang="en-US" dirty="0"/>
            </a:br>
            <a:r>
              <a:rPr lang="en-US" dirty="0"/>
              <a:t>Data relationships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Data relationships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Tabular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Hierarchical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Graphical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4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8897839" cy="598305"/>
          </a:xfrm>
        </p:spPr>
        <p:txBody>
          <a:bodyPr/>
          <a:lstStyle/>
          <a:p>
            <a:r>
              <a:rPr lang="en-US" dirty="0"/>
              <a:t>Tabular data sets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0E4A8-A41C-4240-37DB-B4ADABEE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08" y="2914482"/>
            <a:ext cx="12355916" cy="29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8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10362351" cy="598305"/>
          </a:xfrm>
        </p:spPr>
        <p:txBody>
          <a:bodyPr/>
          <a:lstStyle/>
          <a:p>
            <a:r>
              <a:rPr lang="en-US" dirty="0"/>
              <a:t>Hierarchical and Graphical data sets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E988F-BA76-6E3C-278C-20099B3F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30" y="1701190"/>
            <a:ext cx="8878539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8897839" cy="598305"/>
          </a:xfrm>
        </p:spPr>
        <p:txBody>
          <a:bodyPr/>
          <a:lstStyle/>
          <a:p>
            <a:r>
              <a:rPr lang="en-US" dirty="0"/>
              <a:t>The solution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32932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For connecting the data to the LLM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</a:rPr>
              <a:t>Provide the data in the context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</a:rPr>
              <a:t>Use multiple iterations of calls: function calling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</a:rPr>
              <a:t>For understanding the semantics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</a:rPr>
              <a:t>Easier way: Convert tabular data to </a:t>
            </a:r>
            <a:r>
              <a:rPr lang="en-US" sz="2800" dirty="0" err="1">
                <a:solidFill>
                  <a:srgbClr val="FFFFFF"/>
                </a:solidFill>
              </a:rPr>
              <a:t>json</a:t>
            </a:r>
            <a:r>
              <a:rPr lang="en-US" sz="2800" dirty="0">
                <a:solidFill>
                  <a:srgbClr val="FFFFFF"/>
                </a:solidFill>
              </a:rPr>
              <a:t> format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</a:rPr>
              <a:t>Harder way: Convert tabular data to descriptive text format</a:t>
            </a:r>
            <a:endParaRPr lang="en-IN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F4162-628C-D498-B465-B936A2F2E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5293757"/>
          </a:xfrm>
        </p:spPr>
        <p:txBody>
          <a:bodyPr/>
          <a:lstStyle/>
          <a:p>
            <a:r>
              <a:rPr lang="en-US" dirty="0"/>
              <a:t>You are an expert planogram designer. I need your help in designing a planogram for a shelf, in a Retail Store in Bangalore.  The shelf is in the chocolates aisle. The shelf has 5 columns and 4 rows. Each cell in the shelf can hold one chocolate box. So the shelf can hold a total of 5 x 4 = 20 chocolate boxes. The chocolate boxes are </a:t>
            </a:r>
            <a:r>
              <a:rPr lang="en-US" dirty="0" err="1">
                <a:solidFill>
                  <a:srgbClr val="50E6FF"/>
                </a:solidFill>
              </a:rPr>
              <a:t>BarOne</a:t>
            </a:r>
            <a:r>
              <a:rPr lang="en-US" dirty="0">
                <a:solidFill>
                  <a:srgbClr val="50E6FF"/>
                </a:solidFill>
              </a:rPr>
              <a:t>, KitKat, Munch and Milky bar</a:t>
            </a:r>
            <a:r>
              <a:rPr lang="en-US" dirty="0"/>
              <a:t>. Munch has the highest market share</a:t>
            </a:r>
            <a:r>
              <a:rPr lang="en-US" dirty="0">
                <a:solidFill>
                  <a:srgbClr val="50E6FF"/>
                </a:solidFill>
              </a:rPr>
              <a:t>. </a:t>
            </a:r>
            <a:r>
              <a:rPr lang="en-US" dirty="0" err="1">
                <a:solidFill>
                  <a:srgbClr val="50E6FF"/>
                </a:solidFill>
              </a:rPr>
              <a:t>Milkybar</a:t>
            </a:r>
            <a:r>
              <a:rPr lang="en-US" dirty="0">
                <a:solidFill>
                  <a:srgbClr val="50E6FF"/>
                </a:solidFill>
              </a:rPr>
              <a:t> </a:t>
            </a:r>
            <a:r>
              <a:rPr lang="en-US" dirty="0"/>
              <a:t>has the </a:t>
            </a:r>
            <a:r>
              <a:rPr lang="en-US" dirty="0">
                <a:solidFill>
                  <a:srgbClr val="FFC000"/>
                </a:solidFill>
              </a:rPr>
              <a:t>highest margin share</a:t>
            </a:r>
            <a:r>
              <a:rPr lang="en-US" dirty="0"/>
              <a:t>. </a:t>
            </a:r>
            <a:r>
              <a:rPr lang="en-US" dirty="0">
                <a:solidFill>
                  <a:srgbClr val="50E6FF"/>
                </a:solidFill>
              </a:rPr>
              <a:t>KitKat</a:t>
            </a:r>
            <a:r>
              <a:rPr lang="en-US" dirty="0"/>
              <a:t> is a core product. And </a:t>
            </a:r>
            <a:r>
              <a:rPr lang="en-US" dirty="0" err="1">
                <a:solidFill>
                  <a:srgbClr val="50E6FF"/>
                </a:solidFill>
              </a:rPr>
              <a:t>BarOne</a:t>
            </a:r>
            <a:r>
              <a:rPr lang="en-US" dirty="0"/>
              <a:t> is a newly launch product. I want to </a:t>
            </a:r>
            <a:r>
              <a:rPr lang="en-US" dirty="0">
                <a:solidFill>
                  <a:srgbClr val="FFC000"/>
                </a:solidFill>
              </a:rPr>
              <a:t>prioritize sales margin</a:t>
            </a:r>
            <a:r>
              <a:rPr lang="en-US" dirty="0"/>
              <a:t>. It is very important that the returned planogram should be in the format given below. Do not leave any cell empty. Can you help me with the planogram design ?</a:t>
            </a:r>
            <a:br>
              <a:rPr lang="en-US" dirty="0"/>
            </a:br>
            <a:br>
              <a:rPr lang="en-US" dirty="0"/>
            </a:br>
            <a:r>
              <a:rPr lang="fi-FI" sz="2000" dirty="0"/>
              <a:t>[["AAA",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3EE49-1122-39CF-F4A1-7DF4F8A4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5769629" cy="598305"/>
          </a:xfrm>
        </p:spPr>
        <p:txBody>
          <a:bodyPr/>
          <a:lstStyle/>
          <a:p>
            <a:r>
              <a:rPr lang="en-US" dirty="0"/>
              <a:t>Sample prompt again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1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608A8-F305-CBC2-3C01-DA29EBFF6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846659"/>
          </a:xfrm>
        </p:spPr>
        <p:txBody>
          <a:bodyPr/>
          <a:lstStyle/>
          <a:p>
            <a:r>
              <a:rPr lang="en-IN" dirty="0"/>
              <a:t>[["</a:t>
            </a:r>
            <a:r>
              <a:rPr lang="en-IN" dirty="0" err="1"/>
              <a:t>Milkybar</a:t>
            </a:r>
            <a:r>
              <a:rPr lang="en-IN" dirty="0"/>
              <a:t>", "KitKat", "</a:t>
            </a:r>
            <a:r>
              <a:rPr lang="en-IN" dirty="0" err="1"/>
              <a:t>Milkybar</a:t>
            </a:r>
            <a:r>
              <a:rPr lang="en-IN" dirty="0"/>
              <a:t>", "KitKat", "</a:t>
            </a:r>
            <a:r>
              <a:rPr lang="en-IN" dirty="0" err="1"/>
              <a:t>Milkybar</a:t>
            </a:r>
            <a:r>
              <a:rPr lang="en-IN" dirty="0"/>
              <a:t>"],</a:t>
            </a:r>
          </a:p>
          <a:p>
            <a:r>
              <a:rPr lang="en-IN" dirty="0"/>
              <a:t> ["Munch", "Munch", "Munch", "Munch", "Munch"],</a:t>
            </a:r>
          </a:p>
          <a:p>
            <a:r>
              <a:rPr lang="en-IN" dirty="0"/>
              <a:t> ["KitKat", "</a:t>
            </a:r>
            <a:r>
              <a:rPr lang="en-IN" dirty="0" err="1"/>
              <a:t>BarOne</a:t>
            </a:r>
            <a:r>
              <a:rPr lang="en-IN" dirty="0"/>
              <a:t>", "KitKat", "</a:t>
            </a:r>
            <a:r>
              <a:rPr lang="en-IN" dirty="0" err="1"/>
              <a:t>BarOne</a:t>
            </a:r>
            <a:r>
              <a:rPr lang="en-IN" dirty="0"/>
              <a:t>", "KitKat"],</a:t>
            </a:r>
          </a:p>
          <a:p>
            <a:r>
              <a:rPr lang="en-IN" dirty="0"/>
              <a:t> ["</a:t>
            </a:r>
            <a:r>
              <a:rPr lang="en-IN" dirty="0" err="1"/>
              <a:t>Milkybar</a:t>
            </a:r>
            <a:r>
              <a:rPr lang="en-IN" dirty="0"/>
              <a:t>", "Munch", "</a:t>
            </a:r>
            <a:r>
              <a:rPr lang="en-IN" dirty="0" err="1"/>
              <a:t>Milkybar</a:t>
            </a:r>
            <a:r>
              <a:rPr lang="en-IN" dirty="0"/>
              <a:t>", "Munch", "</a:t>
            </a:r>
            <a:r>
              <a:rPr lang="en-IN" dirty="0" err="1"/>
              <a:t>Milkybar</a:t>
            </a:r>
            <a:r>
              <a:rPr lang="en-IN" dirty="0"/>
              <a:t>"]]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E7581F-A418-F27F-1AB0-9451E104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215900"/>
            <a:ext cx="9689250" cy="880648"/>
          </a:xfrm>
        </p:spPr>
        <p:txBody>
          <a:bodyPr/>
          <a:lstStyle/>
          <a:p>
            <a:r>
              <a:rPr lang="en-IN" dirty="0"/>
              <a:t>Response for Margin priority</a:t>
            </a:r>
          </a:p>
        </p:txBody>
      </p:sp>
    </p:spTree>
    <p:extLst>
      <p:ext uri="{BB962C8B-B14F-4D97-AF65-F5344CB8AC3E}">
        <p14:creationId xmlns:p14="http://schemas.microsoft.com/office/powerpoint/2010/main" val="23875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2B5C3E19-2860-EC0A-E7FB-29C7825CB6A5}"/>
              </a:ext>
            </a:extLst>
          </p:cNvPr>
          <p:cNvSpPr txBox="1">
            <a:spLocks/>
          </p:cNvSpPr>
          <p:nvPr/>
        </p:nvSpPr>
        <p:spPr>
          <a:xfrm>
            <a:off x="6252111" y="3428393"/>
            <a:ext cx="6870875" cy="686406"/>
          </a:xfrm>
          <a:prstGeom prst="rect">
            <a:avLst/>
          </a:prstGeom>
        </p:spPr>
        <p:txBody>
          <a:bodyPr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b="1" dirty="0">
                <a:gradFill>
                  <a:gsLst>
                    <a:gs pos="1250">
                      <a:srgbClr val="FFFFFF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 pitchFamily="34" charset="0"/>
              </a:rPr>
              <a:t>Prajod </a:t>
            </a:r>
            <a:r>
              <a:rPr lang="en-IN" sz="4400" b="1" dirty="0" err="1">
                <a:gradFill>
                  <a:gsLst>
                    <a:gs pos="1250">
                      <a:srgbClr val="FFFFFF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 pitchFamily="34" charset="0"/>
              </a:rPr>
              <a:t>Vettiyattil</a:t>
            </a:r>
            <a:endParaRPr lang="en-IN" dirty="0">
              <a:gradFill>
                <a:gsLst>
                  <a:gs pos="1250">
                    <a:srgbClr val="FFFFFF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2B71DE8-4CF7-500C-A836-6060A69E3015}"/>
              </a:ext>
            </a:extLst>
          </p:cNvPr>
          <p:cNvSpPr txBox="1">
            <a:spLocks/>
          </p:cNvSpPr>
          <p:nvPr/>
        </p:nvSpPr>
        <p:spPr>
          <a:xfrm>
            <a:off x="6252112" y="4322250"/>
            <a:ext cx="5486400" cy="892552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</a:rPr>
              <a:t>Software Architect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8B5EC2F6-49F0-E923-4C1C-C027C48E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1" b="15381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glow rad="127000">
              <a:schemeClr val="bg1"/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F4162-628C-D498-B465-B936A2F2E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5293757"/>
          </a:xfrm>
        </p:spPr>
        <p:txBody>
          <a:bodyPr/>
          <a:lstStyle/>
          <a:p>
            <a:r>
              <a:rPr lang="en-US" dirty="0"/>
              <a:t>You are an expert planogram designer. I need your help in designing a planogram for a shelf, in a Retail Store in Bangalore.  The shelf is in the chocolates aisle. The shelf has 5 columns and 4 rows. Each cell in the shelf can hold one chocolate box. So the shelf can hold a total of 5 x 4 = 20 chocolate boxes. </a:t>
            </a:r>
            <a:r>
              <a:rPr lang="en-US" strike="sngStrike" dirty="0"/>
              <a:t>The chocolate boxes are </a:t>
            </a:r>
            <a:r>
              <a:rPr lang="en-US" strike="sngStrike" dirty="0" err="1">
                <a:solidFill>
                  <a:srgbClr val="50E6FF"/>
                </a:solidFill>
              </a:rPr>
              <a:t>BarOne</a:t>
            </a:r>
            <a:r>
              <a:rPr lang="en-US" strike="sngStrike" dirty="0">
                <a:solidFill>
                  <a:srgbClr val="50E6FF"/>
                </a:solidFill>
              </a:rPr>
              <a:t>, KitKat, Munch and Milky bar</a:t>
            </a:r>
            <a:r>
              <a:rPr lang="en-US" strike="sngStrike" dirty="0"/>
              <a:t>. Munch has the highest market share</a:t>
            </a:r>
            <a:r>
              <a:rPr lang="en-US" strike="sngStrike" dirty="0">
                <a:solidFill>
                  <a:srgbClr val="50E6FF"/>
                </a:solidFill>
              </a:rPr>
              <a:t>. </a:t>
            </a:r>
            <a:r>
              <a:rPr lang="en-US" strike="sngStrike" dirty="0" err="1">
                <a:solidFill>
                  <a:srgbClr val="50E6FF"/>
                </a:solidFill>
              </a:rPr>
              <a:t>Milkybar</a:t>
            </a:r>
            <a:r>
              <a:rPr lang="en-US" strike="sngStrike" dirty="0">
                <a:solidFill>
                  <a:srgbClr val="50E6FF"/>
                </a:solidFill>
              </a:rPr>
              <a:t> </a:t>
            </a:r>
            <a:r>
              <a:rPr lang="en-US" strike="sngStrike" dirty="0"/>
              <a:t>has the </a:t>
            </a:r>
            <a:r>
              <a:rPr lang="en-US" strike="sngStrike" dirty="0">
                <a:solidFill>
                  <a:srgbClr val="FFC000"/>
                </a:solidFill>
              </a:rPr>
              <a:t>highest margin share</a:t>
            </a:r>
            <a:r>
              <a:rPr lang="en-US" strike="sngStrike" dirty="0"/>
              <a:t>. </a:t>
            </a:r>
            <a:r>
              <a:rPr lang="en-US" strike="sngStrike" dirty="0">
                <a:solidFill>
                  <a:srgbClr val="50E6FF"/>
                </a:solidFill>
              </a:rPr>
              <a:t>KitKat</a:t>
            </a:r>
            <a:r>
              <a:rPr lang="en-US" strike="sngStrike" dirty="0"/>
              <a:t> is a core product. And </a:t>
            </a:r>
            <a:r>
              <a:rPr lang="en-US" strike="sngStrike" dirty="0" err="1">
                <a:solidFill>
                  <a:srgbClr val="50E6FF"/>
                </a:solidFill>
              </a:rPr>
              <a:t>BarOne</a:t>
            </a:r>
            <a:r>
              <a:rPr lang="en-US" strike="sngStrike" dirty="0"/>
              <a:t> is a newly launch product.</a:t>
            </a:r>
            <a:r>
              <a:rPr lang="en-US" dirty="0"/>
              <a:t> I want to </a:t>
            </a:r>
            <a:r>
              <a:rPr lang="en-US" dirty="0">
                <a:solidFill>
                  <a:srgbClr val="FFC000"/>
                </a:solidFill>
              </a:rPr>
              <a:t>prioritize sales margin</a:t>
            </a:r>
            <a:r>
              <a:rPr lang="en-US" dirty="0"/>
              <a:t>. It is very important that the returned planogram should be in the format given below. Do not leave any cell empty. Can you help me with the planogram design ?</a:t>
            </a:r>
            <a:br>
              <a:rPr lang="en-US" dirty="0"/>
            </a:br>
            <a:br>
              <a:rPr lang="en-US" dirty="0"/>
            </a:br>
            <a:r>
              <a:rPr lang="fi-FI" sz="2000" dirty="0"/>
              <a:t>[["AAA",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"AAA"],</a:t>
            </a:r>
          </a:p>
          <a:p>
            <a:r>
              <a:rPr lang="fi-FI" sz="2000" dirty="0"/>
              <a:t> ["AAA", "AAA", "AAA", "AAA", "AAA"]]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3EE49-1122-39CF-F4A1-7DF4F8A4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-100062"/>
            <a:ext cx="10641751" cy="1196610"/>
          </a:xfrm>
        </p:spPr>
        <p:txBody>
          <a:bodyPr/>
          <a:lstStyle/>
          <a:p>
            <a:r>
              <a:rPr lang="en-US" dirty="0"/>
              <a:t>Sample prompt without hardcoded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95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5E338-0EE5-0EBA-6C15-D0CF0898B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5550" y="1420961"/>
            <a:ext cx="6133250" cy="6032421"/>
          </a:xfrm>
        </p:spPr>
        <p:txBody>
          <a:bodyPr/>
          <a:lstStyle/>
          <a:p>
            <a:r>
              <a:rPr lang="en-IN" sz="2800" dirty="0"/>
              <a:t>{</a:t>
            </a:r>
          </a:p>
          <a:p>
            <a:r>
              <a:rPr lang="en-IN" sz="2800" dirty="0"/>
              <a:t>  "</a:t>
            </a:r>
            <a:r>
              <a:rPr lang="en-IN" sz="2800" dirty="0" err="1"/>
              <a:t>sales_info</a:t>
            </a:r>
            <a:r>
              <a:rPr lang="en-IN" sz="2800" dirty="0"/>
              <a:t>": {</a:t>
            </a:r>
          </a:p>
          <a:p>
            <a:r>
              <a:rPr lang="en-IN" sz="2800" dirty="0"/>
              <a:t>    "</a:t>
            </a:r>
            <a:r>
              <a:rPr lang="en-IN" sz="2800" dirty="0" err="1"/>
              <a:t>market_share_percentage</a:t>
            </a:r>
            <a:r>
              <a:rPr lang="en-IN" sz="2800" dirty="0"/>
              <a:t>": {</a:t>
            </a:r>
          </a:p>
          <a:p>
            <a:r>
              <a:rPr lang="en-IN" sz="2800" dirty="0"/>
              <a:t>      "Munch": 40,</a:t>
            </a:r>
          </a:p>
          <a:p>
            <a:r>
              <a:rPr lang="en-IN" sz="2800" dirty="0"/>
              <a:t>      "Milky bar": 30,</a:t>
            </a:r>
          </a:p>
          <a:p>
            <a:r>
              <a:rPr lang="en-IN" sz="2800" dirty="0"/>
              <a:t>      "KitKat": 20,</a:t>
            </a:r>
          </a:p>
          <a:p>
            <a:r>
              <a:rPr lang="en-IN" sz="2800" dirty="0"/>
              <a:t>      "</a:t>
            </a:r>
            <a:r>
              <a:rPr lang="en-IN" sz="2800" dirty="0" err="1"/>
              <a:t>BarOne</a:t>
            </a:r>
            <a:r>
              <a:rPr lang="en-IN" sz="2800" dirty="0"/>
              <a:t>": 5</a:t>
            </a:r>
          </a:p>
          <a:p>
            <a:r>
              <a:rPr lang="en-IN" sz="2800" dirty="0"/>
              <a:t>    },</a:t>
            </a:r>
          </a:p>
          <a:p>
            <a:r>
              <a:rPr lang="en-IN" sz="2800" dirty="0"/>
              <a:t>    "</a:t>
            </a:r>
            <a:r>
              <a:rPr lang="en-IN" sz="2800" dirty="0" err="1"/>
              <a:t>margin_share_percentage</a:t>
            </a:r>
            <a:r>
              <a:rPr lang="en-IN" sz="2800" dirty="0"/>
              <a:t>": {</a:t>
            </a:r>
          </a:p>
          <a:p>
            <a:r>
              <a:rPr lang="en-IN" sz="2800" dirty="0"/>
              <a:t>      "Munch": 6,</a:t>
            </a:r>
          </a:p>
          <a:p>
            <a:r>
              <a:rPr lang="en-IN" sz="2800" dirty="0"/>
              <a:t>      "Milky bar": 15,</a:t>
            </a:r>
          </a:p>
          <a:p>
            <a:r>
              <a:rPr lang="en-IN" sz="2800" dirty="0"/>
              <a:t>      "KitKat": 10,</a:t>
            </a:r>
          </a:p>
          <a:p>
            <a:r>
              <a:rPr lang="en-IN" sz="2800" dirty="0"/>
              <a:t>      "</a:t>
            </a:r>
            <a:r>
              <a:rPr lang="en-IN" sz="2800" dirty="0" err="1"/>
              <a:t>BarOne</a:t>
            </a:r>
            <a:r>
              <a:rPr lang="en-IN" sz="2800" dirty="0"/>
              <a:t>": 12</a:t>
            </a:r>
          </a:p>
          <a:p>
            <a:r>
              <a:rPr lang="en-IN" sz="2800" dirty="0"/>
              <a:t>    },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FBF47-BCF2-3577-DE22-962B2E65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-698367"/>
            <a:ext cx="8812950" cy="1794915"/>
          </a:xfrm>
        </p:spPr>
        <p:txBody>
          <a:bodyPr/>
          <a:lstStyle/>
          <a:p>
            <a:r>
              <a:rPr lang="en-IN" dirty="0"/>
              <a:t>Data for function calling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C35640-3C29-209C-96A5-B30F7FD251FD}"/>
              </a:ext>
            </a:extLst>
          </p:cNvPr>
          <p:cNvSpPr txBox="1">
            <a:spLocks/>
          </p:cNvSpPr>
          <p:nvPr/>
        </p:nvSpPr>
        <p:spPr>
          <a:xfrm>
            <a:off x="9119025" y="1420960"/>
            <a:ext cx="3898475" cy="60324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"</a:t>
            </a:r>
            <a:r>
              <a:rPr lang="en-IN" sz="2800" dirty="0" err="1"/>
              <a:t>core_product</a:t>
            </a:r>
            <a:r>
              <a:rPr lang="en-IN" sz="2800" dirty="0"/>
              <a:t>": {</a:t>
            </a:r>
          </a:p>
          <a:p>
            <a:r>
              <a:rPr lang="en-IN" sz="2800" dirty="0"/>
              <a:t>      "Munch": "No",</a:t>
            </a:r>
          </a:p>
          <a:p>
            <a:r>
              <a:rPr lang="en-IN" sz="2800" dirty="0"/>
              <a:t>      "Milky bar": "No",</a:t>
            </a:r>
          </a:p>
          <a:p>
            <a:r>
              <a:rPr lang="en-IN" sz="2800" dirty="0"/>
              <a:t>      "KitKat": "Yes",</a:t>
            </a:r>
          </a:p>
          <a:p>
            <a:r>
              <a:rPr lang="en-IN" sz="2800" dirty="0"/>
              <a:t>      "</a:t>
            </a:r>
            <a:r>
              <a:rPr lang="en-IN" sz="2800" dirty="0" err="1"/>
              <a:t>BarOne</a:t>
            </a:r>
            <a:r>
              <a:rPr lang="en-IN" sz="2800" dirty="0"/>
              <a:t>": "No"</a:t>
            </a:r>
          </a:p>
          <a:p>
            <a:r>
              <a:rPr lang="en-IN" sz="2800" dirty="0"/>
              <a:t>    },</a:t>
            </a:r>
          </a:p>
          <a:p>
            <a:r>
              <a:rPr lang="en-IN" sz="2800" dirty="0"/>
              <a:t>    "</a:t>
            </a:r>
            <a:r>
              <a:rPr lang="en-IN" sz="2800" dirty="0" err="1"/>
              <a:t>new_product</a:t>
            </a:r>
            <a:r>
              <a:rPr lang="en-IN" sz="2800" dirty="0"/>
              <a:t>": {</a:t>
            </a:r>
          </a:p>
          <a:p>
            <a:r>
              <a:rPr lang="en-IN" sz="2800" dirty="0"/>
              <a:t>      "Munch": "No",</a:t>
            </a:r>
          </a:p>
          <a:p>
            <a:r>
              <a:rPr lang="en-IN" sz="2800" dirty="0"/>
              <a:t>      "Milky bar": "No",</a:t>
            </a:r>
          </a:p>
          <a:p>
            <a:r>
              <a:rPr lang="en-IN" sz="2800" dirty="0"/>
              <a:t>      "KitKat": "No",</a:t>
            </a:r>
          </a:p>
          <a:p>
            <a:r>
              <a:rPr lang="en-IN" sz="2800" dirty="0"/>
              <a:t>      "</a:t>
            </a:r>
            <a:r>
              <a:rPr lang="en-IN" sz="2800" dirty="0" err="1"/>
              <a:t>BarOne</a:t>
            </a:r>
            <a:r>
              <a:rPr lang="en-IN" sz="2800" dirty="0"/>
              <a:t>": "Yes"</a:t>
            </a:r>
          </a:p>
          <a:p>
            <a:r>
              <a:rPr lang="en-IN" sz="2800" dirty="0"/>
              <a:t>    }</a:t>
            </a:r>
          </a:p>
          <a:p>
            <a:r>
              <a:rPr lang="en-IN" sz="2800" dirty="0"/>
              <a:t>  }</a:t>
            </a:r>
          </a:p>
          <a:p>
            <a:r>
              <a:rPr lang="en-IN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346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294FC-C002-E376-F70C-F6A96DE77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846659"/>
          </a:xfrm>
        </p:spPr>
        <p:txBody>
          <a:bodyPr/>
          <a:lstStyle/>
          <a:p>
            <a:r>
              <a:rPr lang="en-IN" dirty="0"/>
              <a:t>[["Milky bar", "Milky bar", "Milky bar", "Milky bar", "Milky bar"],</a:t>
            </a:r>
          </a:p>
          <a:p>
            <a:r>
              <a:rPr lang="en-IN" dirty="0"/>
              <a:t> ["</a:t>
            </a:r>
            <a:r>
              <a:rPr lang="en-IN" dirty="0" err="1"/>
              <a:t>BarOne</a:t>
            </a:r>
            <a:r>
              <a:rPr lang="en-IN" dirty="0"/>
              <a:t>", "</a:t>
            </a:r>
            <a:r>
              <a:rPr lang="en-IN" dirty="0" err="1"/>
              <a:t>BarOne</a:t>
            </a:r>
            <a:r>
              <a:rPr lang="en-IN" dirty="0"/>
              <a:t>", "</a:t>
            </a:r>
            <a:r>
              <a:rPr lang="en-IN" dirty="0" err="1"/>
              <a:t>BarOne</a:t>
            </a:r>
            <a:r>
              <a:rPr lang="en-IN" dirty="0"/>
              <a:t>", "</a:t>
            </a:r>
            <a:r>
              <a:rPr lang="en-IN" dirty="0" err="1"/>
              <a:t>BarOne</a:t>
            </a:r>
            <a:r>
              <a:rPr lang="en-IN" dirty="0"/>
              <a:t>", "</a:t>
            </a:r>
            <a:r>
              <a:rPr lang="en-IN" dirty="0" err="1"/>
              <a:t>BarOne</a:t>
            </a:r>
            <a:r>
              <a:rPr lang="en-IN" dirty="0"/>
              <a:t>"],</a:t>
            </a:r>
          </a:p>
          <a:p>
            <a:r>
              <a:rPr lang="en-IN" dirty="0"/>
              <a:t> ["KitKat", "KitKat", "KitKat", "KitKat", "KitKat"],</a:t>
            </a:r>
          </a:p>
          <a:p>
            <a:r>
              <a:rPr lang="en-IN" dirty="0"/>
              <a:t> ["Munch", "Munch", "Munch", "Munch", "Munch"]]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5FD50-9BB1-CF3F-106B-D3E4A239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-100062"/>
            <a:ext cx="6539650" cy="1196610"/>
          </a:xfrm>
        </p:spPr>
        <p:txBody>
          <a:bodyPr/>
          <a:lstStyle/>
          <a:p>
            <a:r>
              <a:rPr lang="en-IN" dirty="0"/>
              <a:t>Margin share priority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3853F4-6A35-B34C-5C29-A63D23EB3C3E}"/>
              </a:ext>
            </a:extLst>
          </p:cNvPr>
          <p:cNvSpPr txBox="1">
            <a:spLocks/>
          </p:cNvSpPr>
          <p:nvPr/>
        </p:nvSpPr>
        <p:spPr>
          <a:xfrm>
            <a:off x="9814923" y="4277022"/>
            <a:ext cx="4353318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margin_share_percentage</a:t>
            </a:r>
            <a:r>
              <a:rPr lang="en-US" dirty="0">
                <a:solidFill>
                  <a:schemeClr val="bg2"/>
                </a:solidFill>
              </a:rPr>
              <a:t>": {</a:t>
            </a:r>
          </a:p>
          <a:p>
            <a:r>
              <a:rPr lang="en-US" dirty="0">
                <a:solidFill>
                  <a:schemeClr val="bg2"/>
                </a:solidFill>
              </a:rPr>
              <a:t>      "Munch": 6,</a:t>
            </a:r>
          </a:p>
          <a:p>
            <a:r>
              <a:rPr lang="en-US" dirty="0">
                <a:solidFill>
                  <a:schemeClr val="bg2"/>
                </a:solidFill>
              </a:rPr>
              <a:t>      "Milky bar": 15,</a:t>
            </a:r>
          </a:p>
          <a:p>
            <a:r>
              <a:rPr lang="en-US" dirty="0">
                <a:solidFill>
                  <a:schemeClr val="bg2"/>
                </a:solidFill>
              </a:rPr>
              <a:t>      "KitKat": 10,</a:t>
            </a:r>
          </a:p>
          <a:p>
            <a:r>
              <a:rPr lang="en-US" dirty="0">
                <a:solidFill>
                  <a:schemeClr val="bg2"/>
                </a:solidFill>
              </a:rPr>
              <a:t>      "</a:t>
            </a:r>
            <a:r>
              <a:rPr lang="en-US" dirty="0" err="1">
                <a:solidFill>
                  <a:schemeClr val="bg2"/>
                </a:solidFill>
              </a:rPr>
              <a:t>BarOne</a:t>
            </a:r>
            <a:r>
              <a:rPr lang="en-US" dirty="0">
                <a:solidFill>
                  <a:schemeClr val="bg2"/>
                </a:solidFill>
              </a:rPr>
              <a:t>": 12</a:t>
            </a:r>
          </a:p>
          <a:p>
            <a:r>
              <a:rPr lang="en-US" dirty="0">
                <a:solidFill>
                  <a:schemeClr val="bg2"/>
                </a:solidFill>
              </a:rPr>
              <a:t>    },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3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294FC-C002-E376-F70C-F6A96DE77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477328"/>
          </a:xfrm>
        </p:spPr>
        <p:txBody>
          <a:bodyPr/>
          <a:lstStyle/>
          <a:p>
            <a:r>
              <a:rPr lang="en-IN" dirty="0"/>
              <a:t>[["Munch", "Munch", "Munch", "Munch", "Munch"],</a:t>
            </a:r>
          </a:p>
          <a:p>
            <a:r>
              <a:rPr lang="en-IN" dirty="0"/>
              <a:t> ["Munch", "Munch", "Munch", "Munch", "Milky bar"],</a:t>
            </a:r>
          </a:p>
          <a:p>
            <a:r>
              <a:rPr lang="en-IN" dirty="0"/>
              <a:t> ["Milky bar", "Milky bar", "Milky bar", "Milky bar", "KitKat"],</a:t>
            </a:r>
          </a:p>
          <a:p>
            <a:r>
              <a:rPr lang="en-IN" dirty="0"/>
              <a:t> ["KitKat", "KitKat", "KitKat", "</a:t>
            </a:r>
            <a:r>
              <a:rPr lang="en-IN" dirty="0" err="1"/>
              <a:t>BarOne</a:t>
            </a:r>
            <a:r>
              <a:rPr lang="en-IN" dirty="0"/>
              <a:t>", "</a:t>
            </a:r>
            <a:r>
              <a:rPr lang="en-IN" dirty="0" err="1"/>
              <a:t>BarOne</a:t>
            </a:r>
            <a:r>
              <a:rPr lang="en-IN" dirty="0"/>
              <a:t>"]]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5FD50-9BB1-CF3F-106B-D3E4A239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498243"/>
            <a:ext cx="6539650" cy="598305"/>
          </a:xfrm>
        </p:spPr>
        <p:txBody>
          <a:bodyPr/>
          <a:lstStyle/>
          <a:p>
            <a:r>
              <a:rPr lang="en-IN" dirty="0"/>
              <a:t>Market share priority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3853F4-6A35-B34C-5C29-A63D23EB3C3E}"/>
              </a:ext>
            </a:extLst>
          </p:cNvPr>
          <p:cNvSpPr txBox="1">
            <a:spLocks/>
          </p:cNvSpPr>
          <p:nvPr/>
        </p:nvSpPr>
        <p:spPr>
          <a:xfrm>
            <a:off x="9814923" y="4277022"/>
            <a:ext cx="4353318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market_share_percentage</a:t>
            </a:r>
            <a:r>
              <a:rPr lang="en-US" dirty="0">
                <a:solidFill>
                  <a:schemeClr val="bg2"/>
                </a:solidFill>
              </a:rPr>
              <a:t>": {</a:t>
            </a:r>
          </a:p>
          <a:p>
            <a:r>
              <a:rPr lang="en-US" dirty="0">
                <a:solidFill>
                  <a:schemeClr val="bg2"/>
                </a:solidFill>
              </a:rPr>
              <a:t>      "Munch": 40,</a:t>
            </a:r>
          </a:p>
          <a:p>
            <a:r>
              <a:rPr lang="en-US" dirty="0">
                <a:solidFill>
                  <a:schemeClr val="bg2"/>
                </a:solidFill>
              </a:rPr>
              <a:t>      "Milky bar": 30,</a:t>
            </a:r>
          </a:p>
          <a:p>
            <a:r>
              <a:rPr lang="en-US" dirty="0">
                <a:solidFill>
                  <a:schemeClr val="bg2"/>
                </a:solidFill>
              </a:rPr>
              <a:t>      "KitKat": 20,</a:t>
            </a:r>
          </a:p>
          <a:p>
            <a:r>
              <a:rPr lang="en-US" dirty="0">
                <a:solidFill>
                  <a:schemeClr val="bg2"/>
                </a:solidFill>
              </a:rPr>
              <a:t>      "</a:t>
            </a:r>
            <a:r>
              <a:rPr lang="en-US" dirty="0" err="1">
                <a:solidFill>
                  <a:schemeClr val="bg2"/>
                </a:solidFill>
              </a:rPr>
              <a:t>BarOne</a:t>
            </a:r>
            <a:r>
              <a:rPr lang="en-US" dirty="0">
                <a:solidFill>
                  <a:schemeClr val="bg2"/>
                </a:solidFill>
              </a:rPr>
              <a:t>": 5</a:t>
            </a:r>
          </a:p>
          <a:p>
            <a:r>
              <a:rPr lang="en-US" dirty="0">
                <a:solidFill>
                  <a:schemeClr val="bg2"/>
                </a:solidFill>
              </a:rPr>
              <a:t>    },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7D780-6E90-900A-B1D3-A7861486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82" y="4445203"/>
            <a:ext cx="7135623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E02884-7365-0497-19B5-B2F305F47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err="1"/>
              <a:t>Planogramdesign_function_calling.ipynb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2E59C4-49AD-EF36-3CF9-349059F1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-698367"/>
            <a:ext cx="7718745" cy="1794915"/>
          </a:xfrm>
        </p:spPr>
        <p:txBody>
          <a:bodyPr/>
          <a:lstStyle/>
          <a:p>
            <a:r>
              <a:rPr lang="en-US" dirty="0"/>
              <a:t>Lets see some code now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08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A59A5-E66C-FC14-EEA8-95135A99A7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6855218" cy="738664"/>
          </a:xfrm>
        </p:spPr>
        <p:txBody>
          <a:bodyPr/>
          <a:lstStyle/>
          <a:p>
            <a:r>
              <a:rPr lang="en-US" dirty="0"/>
              <a:t>Add constraints for chocolate placements</a:t>
            </a:r>
          </a:p>
          <a:p>
            <a:r>
              <a:rPr lang="en-US" dirty="0"/>
              <a:t>These constraints are actual planogram rules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D290D-CD66-4DDB-D397-414C7B5A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498243"/>
            <a:ext cx="7339750" cy="598305"/>
          </a:xfrm>
        </p:spPr>
        <p:txBody>
          <a:bodyPr/>
          <a:lstStyle/>
          <a:p>
            <a:r>
              <a:rPr lang="en-US" dirty="0"/>
              <a:t>Lets add more complexity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91E08-124E-1800-913B-7DEEC9CA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1865461"/>
            <a:ext cx="4673600" cy="5858772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FFA42E-F090-FDF5-4BC4-1FB50786D3C9}"/>
              </a:ext>
            </a:extLst>
          </p:cNvPr>
          <p:cNvSpPr txBox="1">
            <a:spLocks/>
          </p:cNvSpPr>
          <p:nvPr/>
        </p:nvSpPr>
        <p:spPr>
          <a:xfrm>
            <a:off x="1112100" y="4425515"/>
            <a:ext cx="54792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Response from gpt-4-1106-preview:</a:t>
            </a:r>
            <a:endParaRPr lang="en-IN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2B7AA88-3605-CB67-0437-90F93C4353AF}"/>
              </a:ext>
            </a:extLst>
          </p:cNvPr>
          <p:cNvSpPr txBox="1">
            <a:spLocks/>
          </p:cNvSpPr>
          <p:nvPr/>
        </p:nvSpPr>
        <p:spPr>
          <a:xfrm>
            <a:off x="1112100" y="5216822"/>
            <a:ext cx="7339750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[["KitKat", "KitKat", "Munch", "Munch", "Munch"],</a:t>
            </a:r>
          </a:p>
          <a:p>
            <a:r>
              <a:rPr lang="en-US" dirty="0"/>
              <a:t> ["KitKat", "KitKat", "Munch", "Munch", "Munch"],</a:t>
            </a:r>
          </a:p>
          <a:p>
            <a:r>
              <a:rPr lang="en-US" dirty="0"/>
              <a:t> ["KitKat", "KitKat", "Milky bar", "Milky bar", "</a:t>
            </a:r>
            <a:r>
              <a:rPr lang="en-US" dirty="0" err="1"/>
              <a:t>BarOne</a:t>
            </a:r>
            <a:r>
              <a:rPr lang="en-US" dirty="0"/>
              <a:t>"],</a:t>
            </a:r>
          </a:p>
          <a:p>
            <a:r>
              <a:rPr lang="en-US" dirty="0"/>
              <a:t> ["KitKat", "KitKat", "Munch", "Munch", "Munch"]]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2057967" y="5314915"/>
            <a:ext cx="3341593" cy="1638733"/>
            <a:chOff x="5621825" y="797358"/>
            <a:chExt cx="3341593" cy="16387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5024" y="797358"/>
              <a:ext cx="2049138" cy="16387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364498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2942051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94613B-4E62-9702-8618-B7BC7DC19C10}"/>
              </a:ext>
            </a:extLst>
          </p:cNvPr>
          <p:cNvGrpSpPr/>
          <p:nvPr/>
        </p:nvGrpSpPr>
        <p:grpSpPr>
          <a:xfrm>
            <a:off x="5580751" y="1277804"/>
            <a:ext cx="3341593" cy="1212843"/>
            <a:chOff x="3631133" y="3627072"/>
            <a:chExt cx="3341593" cy="121284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B14202-77CC-A4E8-8DE6-C38465822434}"/>
                </a:ext>
              </a:extLst>
            </p:cNvPr>
            <p:cNvSpPr/>
            <p:nvPr/>
          </p:nvSpPr>
          <p:spPr bwMode="auto">
            <a:xfrm>
              <a:off x="3631133" y="3627072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1F0265-0267-2361-9ADC-00250A7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7522" y="4048700"/>
              <a:ext cx="2488815" cy="482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3878300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22433" y="6522343"/>
              <a:ext cx="1606554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3878300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85503" y="6813689"/>
              <a:ext cx="1665388" cy="3098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8A656-5930-1EFB-415A-1F268A54FE57}"/>
              </a:ext>
            </a:extLst>
          </p:cNvPr>
          <p:cNvGrpSpPr/>
          <p:nvPr/>
        </p:nvGrpSpPr>
        <p:grpSpPr>
          <a:xfrm>
            <a:off x="5601157" y="3855357"/>
            <a:ext cx="3341593" cy="1212843"/>
            <a:chOff x="2054914" y="6362187"/>
            <a:chExt cx="3341593" cy="12128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8AB82A-C5D0-A014-1180-CC822652467D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865E-1B66-34A3-8738-322198AA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1935" y="6522343"/>
              <a:ext cx="1487550" cy="8925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7BCB7-CF35-E684-5045-B7F235174ED4}"/>
              </a:ext>
            </a:extLst>
          </p:cNvPr>
          <p:cNvGrpSpPr/>
          <p:nvPr/>
        </p:nvGrpSpPr>
        <p:grpSpPr>
          <a:xfrm>
            <a:off x="5644403" y="5567823"/>
            <a:ext cx="3341593" cy="1212843"/>
            <a:chOff x="5621825" y="1050976"/>
            <a:chExt cx="3341593" cy="12128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4597B4-A9AC-9EB4-EAA7-F9DB4FC261E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D7920B-72B5-E3E7-8F71-DC8E21D6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3172" y="1328410"/>
              <a:ext cx="2584054" cy="56766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08697-2FFD-8881-9848-642C2039955B}"/>
              </a:ext>
            </a:extLst>
          </p:cNvPr>
          <p:cNvGrpSpPr/>
          <p:nvPr/>
        </p:nvGrpSpPr>
        <p:grpSpPr>
          <a:xfrm>
            <a:off x="9230840" y="5522666"/>
            <a:ext cx="3341593" cy="1212843"/>
            <a:chOff x="5621825" y="1050976"/>
            <a:chExt cx="3341593" cy="121284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B0AC96-0BE2-6CD4-5169-426C282DF26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9436559A-0C1B-F0DB-10FC-A95C5146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10C4634-2D31-BD7E-4173-5EC554C8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FD364-D859-AB09-9A33-73A14F5C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9B4F-9FDE-9C0C-921C-1FD609722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Prajod </a:t>
            </a:r>
            <a:r>
              <a:rPr lang="en-US" dirty="0" err="1"/>
              <a:t>Vettiyattil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94D44-C995-61D6-83A0-5938BBF8E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https://www.linkedin.com/in/prajod/</a:t>
            </a:r>
          </a:p>
          <a:p>
            <a:r>
              <a:rPr lang="en-IN" dirty="0"/>
              <a:t>@prajods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B02A85-A06B-ECA1-BC67-12752B2D33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https://github.com/prajod</a:t>
            </a:r>
          </a:p>
        </p:txBody>
      </p:sp>
    </p:spTree>
    <p:extLst>
      <p:ext uri="{BB962C8B-B14F-4D97-AF65-F5344CB8AC3E}">
        <p14:creationId xmlns:p14="http://schemas.microsoft.com/office/powerpoint/2010/main" val="102837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22162-2F35-C0E5-FCD0-0FB6C783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Pushing the limits of Generative AI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9E19D-02A4-8AAE-36D5-2E35EE89CA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Using Azure OpenAI for Retail Planogram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86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4431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What is Generative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What it can do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What it cannot do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Retail stores and planograms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Business challenges in planogram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Designing planograms using </a:t>
            </a:r>
            <a:r>
              <a:rPr lang="en-US" sz="3600" dirty="0" err="1"/>
              <a:t>GenAI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Hierarchical and Tabular data 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Combining all the techniques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-698367"/>
            <a:ext cx="8897839" cy="1794915"/>
          </a:xfrm>
        </p:spPr>
        <p:txBody>
          <a:bodyPr/>
          <a:lstStyle/>
          <a:p>
            <a:r>
              <a:rPr lang="en-US" dirty="0"/>
              <a:t>What is Generative AI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495520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AI that “generates” stuff</a:t>
            </a:r>
          </a:p>
          <a:p>
            <a:pPr marL="788659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Text, images, videos</a:t>
            </a:r>
          </a:p>
          <a:p>
            <a:pPr marL="788659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Prompt: “</a:t>
            </a:r>
            <a:r>
              <a:rPr lang="en-US" sz="2800" i="1" dirty="0">
                <a:solidFill>
                  <a:schemeClr val="bg1"/>
                </a:solidFill>
              </a:rPr>
              <a:t>Generate image of a playful puppy”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Generative vs Discriminative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Discriminative</a:t>
            </a:r>
          </a:p>
          <a:p>
            <a:pPr marL="788659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Is this a cat 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Transformers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Large Language Models</a:t>
            </a:r>
          </a:p>
          <a:p>
            <a:pPr marL="731509" lvl="1" indent="-457200">
              <a:buFont typeface="+mj-lt"/>
              <a:buAutoNum type="arabicPeriod"/>
            </a:pPr>
            <a:endParaRPr lang="en-IN" sz="2800" dirty="0"/>
          </a:p>
        </p:txBody>
      </p:sp>
      <p:pic>
        <p:nvPicPr>
          <p:cNvPr id="1026" name="Picture 2" descr="Dog Images | Free HD Backgrounds, PNGs, Vectors ...">
            <a:extLst>
              <a:ext uri="{FF2B5EF4-FFF2-40B4-BE49-F238E27FC236}">
                <a16:creationId xmlns:a16="http://schemas.microsoft.com/office/drawing/2014/main" id="{AC9AC453-3F53-6368-7F1E-9B6E7EC9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18" y="1865461"/>
            <a:ext cx="35361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A8D6C93-D761-60CE-FBB3-A02F6EBB75A6}"/>
              </a:ext>
            </a:extLst>
          </p:cNvPr>
          <p:cNvSpPr txBox="1">
            <a:spLocks/>
          </p:cNvSpPr>
          <p:nvPr/>
        </p:nvSpPr>
        <p:spPr>
          <a:xfrm>
            <a:off x="9481218" y="6052450"/>
            <a:ext cx="233000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Source: rawpixel.com</a:t>
            </a:r>
            <a:endParaRPr lang="en-US" sz="1400" dirty="0">
              <a:solidFill>
                <a:schemeClr val="bg1"/>
              </a:solidFill>
            </a:endParaRPr>
          </a:p>
          <a:p>
            <a:pPr marL="731509" lvl="1" indent="-457200">
              <a:buFont typeface="+mj-lt"/>
              <a:buAutoNum type="arabicPeriod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0944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8897839" cy="598305"/>
          </a:xfrm>
        </p:spPr>
        <p:txBody>
          <a:bodyPr/>
          <a:lstStyle/>
          <a:p>
            <a:r>
              <a:rPr lang="en-US" dirty="0"/>
              <a:t>What can it do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7699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Generate all types of content based on your prompt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Input: text, image,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Output: text, image,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Output is based on input + current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Context, Role, Conversation</a:t>
            </a:r>
          </a:p>
        </p:txBody>
      </p:sp>
    </p:spTree>
    <p:extLst>
      <p:ext uri="{BB962C8B-B14F-4D97-AF65-F5344CB8AC3E}">
        <p14:creationId xmlns:p14="http://schemas.microsoft.com/office/powerpoint/2010/main" val="170864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8897839" cy="598305"/>
          </a:xfrm>
        </p:spPr>
        <p:txBody>
          <a:bodyPr/>
          <a:lstStyle/>
          <a:p>
            <a:r>
              <a:rPr lang="en-US" dirty="0"/>
              <a:t>What it cannot do(as of now !)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39395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External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Long conversations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Discontinuous text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Tabular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Hierarchical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Mathematical calculations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Visual ordering from textual inputs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C724E7-461C-5657-48E2-85826CE3A65C}"/>
              </a:ext>
            </a:extLst>
          </p:cNvPr>
          <p:cNvSpPr/>
          <p:nvPr/>
        </p:nvSpPr>
        <p:spPr bwMode="auto">
          <a:xfrm>
            <a:off x="12137911" y="4628710"/>
            <a:ext cx="1913022" cy="679005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Top Right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B296C-9AC4-180A-0DA6-D4C0D7DAFF6A}"/>
              </a:ext>
            </a:extLst>
          </p:cNvPr>
          <p:cNvSpPr/>
          <p:nvPr/>
        </p:nvSpPr>
        <p:spPr bwMode="auto">
          <a:xfrm>
            <a:off x="9025684" y="4640176"/>
            <a:ext cx="1913022" cy="679005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Top Left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53887-68C0-2B50-7FA6-160D162C06E0}"/>
              </a:ext>
            </a:extLst>
          </p:cNvPr>
          <p:cNvSpPr/>
          <p:nvPr/>
        </p:nvSpPr>
        <p:spPr bwMode="auto">
          <a:xfrm>
            <a:off x="9025685" y="6387069"/>
            <a:ext cx="2225843" cy="679005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Bottom Left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2351B-A838-7A86-7ED5-521C38BF6690}"/>
              </a:ext>
            </a:extLst>
          </p:cNvPr>
          <p:cNvSpPr/>
          <p:nvPr/>
        </p:nvSpPr>
        <p:spPr bwMode="auto">
          <a:xfrm>
            <a:off x="11815010" y="6375603"/>
            <a:ext cx="2225843" cy="679005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Bottom 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25993-343F-2D33-5DAF-621190208DA4}"/>
              </a:ext>
            </a:extLst>
          </p:cNvPr>
          <p:cNvSpPr/>
          <p:nvPr/>
        </p:nvSpPr>
        <p:spPr bwMode="auto">
          <a:xfrm>
            <a:off x="9025685" y="4640176"/>
            <a:ext cx="5015167" cy="2414432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4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887BC-3909-D970-866A-0336209A9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Connect LLMs and Enterprise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is not Retrieval Augmented Generation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36E1E-EC0A-9BA5-EC3E-03426515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0" y="-698367"/>
            <a:ext cx="7822350" cy="1794915"/>
          </a:xfrm>
        </p:spPr>
        <p:txBody>
          <a:bodyPr/>
          <a:lstStyle/>
          <a:p>
            <a:r>
              <a:rPr lang="en-IN" dirty="0"/>
              <a:t>What are we trying to solve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BA5E8-9C38-5675-0717-CDFA9BB9974F}"/>
              </a:ext>
            </a:extLst>
          </p:cNvPr>
          <p:cNvSpPr/>
          <p:nvPr/>
        </p:nvSpPr>
        <p:spPr bwMode="auto">
          <a:xfrm>
            <a:off x="9813084" y="4300673"/>
            <a:ext cx="1913022" cy="679005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XL sheets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539B4-28CC-5CE6-69A5-70F31781EE9F}"/>
              </a:ext>
            </a:extLst>
          </p:cNvPr>
          <p:cNvSpPr/>
          <p:nvPr/>
        </p:nvSpPr>
        <p:spPr bwMode="auto">
          <a:xfrm>
            <a:off x="1329910" y="3421493"/>
            <a:ext cx="3356815" cy="3550807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LLM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F5ECE-B658-0C1D-4A7E-33D814A97AF6}"/>
              </a:ext>
            </a:extLst>
          </p:cNvPr>
          <p:cNvSpPr/>
          <p:nvPr/>
        </p:nvSpPr>
        <p:spPr bwMode="auto">
          <a:xfrm>
            <a:off x="7894713" y="3421493"/>
            <a:ext cx="5745087" cy="3550807"/>
          </a:xfrm>
          <a:prstGeom prst="rect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Enterprise Data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E55AF63-EE05-962C-C706-271E899085D6}"/>
              </a:ext>
            </a:extLst>
          </p:cNvPr>
          <p:cNvSpPr/>
          <p:nvPr/>
        </p:nvSpPr>
        <p:spPr bwMode="auto">
          <a:xfrm>
            <a:off x="9810745" y="5367913"/>
            <a:ext cx="1913022" cy="1216152"/>
          </a:xfrm>
          <a:prstGeom prst="can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Databases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86928-30F0-E58B-EB83-569A593E302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86725" y="5196897"/>
            <a:ext cx="3207988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181E1-61B3-23E3-5B88-E4296AF98DE8}"/>
              </a:ext>
            </a:extLst>
          </p:cNvPr>
          <p:cNvSpPr/>
          <p:nvPr/>
        </p:nvSpPr>
        <p:spPr bwMode="auto">
          <a:xfrm>
            <a:off x="5228384" y="5154949"/>
            <a:ext cx="2086816" cy="679005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Understand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678F9-E8CD-1F99-12FC-3D8EF5969CB7}"/>
              </a:ext>
            </a:extLst>
          </p:cNvPr>
          <p:cNvSpPr/>
          <p:nvPr/>
        </p:nvSpPr>
        <p:spPr bwMode="auto">
          <a:xfrm>
            <a:off x="5380784" y="4605473"/>
            <a:ext cx="1913022" cy="679005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data</a:t>
            </a:r>
          </a:p>
        </p:txBody>
      </p:sp>
    </p:spTree>
    <p:extLst>
      <p:ext uri="{BB962C8B-B14F-4D97-AF65-F5344CB8AC3E}">
        <p14:creationId xmlns:p14="http://schemas.microsoft.com/office/powerpoint/2010/main" val="33172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4DE15-0265-6115-8DE0-45A0AB80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" y="498243"/>
            <a:ext cx="8897839" cy="598305"/>
          </a:xfrm>
        </p:spPr>
        <p:txBody>
          <a:bodyPr/>
          <a:lstStyle/>
          <a:p>
            <a:r>
              <a:rPr lang="en-US" dirty="0"/>
              <a:t>Retail Stores and Planograms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85B06-4449-001D-99FA-6A1122DBF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5696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Planogram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How shelves and displays are arranged inside a store</a:t>
            </a:r>
          </a:p>
          <a:p>
            <a:pPr marL="731509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How items are arranged inside shelves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33B5A-DEF9-66CF-C1E6-4275DC22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2" t="5307" r="19614" b="19185"/>
          <a:stretch/>
        </p:blipFill>
        <p:spPr>
          <a:xfrm>
            <a:off x="775549" y="3652170"/>
            <a:ext cx="5931569" cy="3862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25EA63-1BF8-1460-B375-7EBCC8E0B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84" y="3575461"/>
            <a:ext cx="5260085" cy="3931317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5C750D-BADF-285C-9338-3CD5527518AB}"/>
              </a:ext>
            </a:extLst>
          </p:cNvPr>
          <p:cNvSpPr txBox="1">
            <a:spLocks/>
          </p:cNvSpPr>
          <p:nvPr/>
        </p:nvSpPr>
        <p:spPr>
          <a:xfrm>
            <a:off x="7923284" y="7647118"/>
            <a:ext cx="233000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Source: techtarget.com</a:t>
            </a:r>
            <a:endParaRPr lang="en-US" sz="1400" dirty="0">
              <a:solidFill>
                <a:schemeClr val="bg1"/>
              </a:solidFill>
            </a:endParaRPr>
          </a:p>
          <a:p>
            <a:pPr marL="731509" lvl="1" indent="-457200">
              <a:buFont typeface="+mj-lt"/>
              <a:buAutoNum type="arabicPeriod"/>
            </a:pPr>
            <a:endParaRPr lang="en-IN" sz="140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716EA16-38CB-7BB6-EB18-EE850F9F211F}"/>
              </a:ext>
            </a:extLst>
          </p:cNvPr>
          <p:cNvSpPr txBox="1">
            <a:spLocks/>
          </p:cNvSpPr>
          <p:nvPr/>
        </p:nvSpPr>
        <p:spPr>
          <a:xfrm>
            <a:off x="775549" y="7642170"/>
            <a:ext cx="233000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Source: shopify.com</a:t>
            </a:r>
            <a:endParaRPr lang="en-US" sz="1400" dirty="0">
              <a:solidFill>
                <a:schemeClr val="bg1"/>
              </a:solidFill>
            </a:endParaRPr>
          </a:p>
          <a:p>
            <a:pPr marL="731509" lvl="1" indent="-457200">
              <a:buFont typeface="+mj-lt"/>
              <a:buAutoNum type="arabicPeriod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71868027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1617</Words>
  <Application>Microsoft Office PowerPoint</Application>
  <PresentationFormat>Custom</PresentationFormat>
  <Paragraphs>179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Segoe UI Semibold (Headings)</vt:lpstr>
      <vt:lpstr>Segoe UI</vt:lpstr>
      <vt:lpstr>Calibri</vt:lpstr>
      <vt:lpstr>Arial</vt:lpstr>
      <vt:lpstr>Segoe UI Semibold</vt:lpstr>
      <vt:lpstr>Poppins Light</vt:lpstr>
      <vt:lpstr>Poppins</vt:lpstr>
      <vt:lpstr>Wingdings</vt:lpstr>
      <vt:lpstr>Document template - Corp grid</vt:lpstr>
      <vt:lpstr>1_Document template - Corp grid</vt:lpstr>
      <vt:lpstr>PowerPoint Presentation</vt:lpstr>
      <vt:lpstr>PowerPoint Presentation</vt:lpstr>
      <vt:lpstr>Pushing the limits of Generative AI</vt:lpstr>
      <vt:lpstr>Overview</vt:lpstr>
      <vt:lpstr>What is Generative AI</vt:lpstr>
      <vt:lpstr>What can it do</vt:lpstr>
      <vt:lpstr>What it cannot do(as of now !)</vt:lpstr>
      <vt:lpstr>What are we trying to solve</vt:lpstr>
      <vt:lpstr>Retail Stores and Planograms</vt:lpstr>
      <vt:lpstr>Business challenges in planogram design</vt:lpstr>
      <vt:lpstr>Designing planograms using Generative AI</vt:lpstr>
      <vt:lpstr>Sample prompt</vt:lpstr>
      <vt:lpstr>PowerPoint Presentation</vt:lpstr>
      <vt:lpstr>Challenges in Planogram design:  Data relationships</vt:lpstr>
      <vt:lpstr>Tabular data sets</vt:lpstr>
      <vt:lpstr>Hierarchical and Graphical data sets</vt:lpstr>
      <vt:lpstr>The solution</vt:lpstr>
      <vt:lpstr>Sample prompt again</vt:lpstr>
      <vt:lpstr>Response for Margin priority</vt:lpstr>
      <vt:lpstr>Sample prompt without hardcoded data</vt:lpstr>
      <vt:lpstr>Data for function calling</vt:lpstr>
      <vt:lpstr>Margin share priority</vt:lpstr>
      <vt:lpstr>Market share priority</vt:lpstr>
      <vt:lpstr>Lets see some code now</vt:lpstr>
      <vt:lpstr>Lets add more complexity 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19</cp:revision>
  <dcterms:created xsi:type="dcterms:W3CDTF">2020-10-17T05:30:34Z</dcterms:created>
  <dcterms:modified xsi:type="dcterms:W3CDTF">2023-11-16T20:35:04Z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